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2"/>
  </p:notesMasterIdLst>
  <p:sldIdLst>
    <p:sldId id="256" r:id="rId2"/>
    <p:sldId id="302" r:id="rId3"/>
    <p:sldId id="301" r:id="rId4"/>
    <p:sldId id="303" r:id="rId5"/>
    <p:sldId id="275" r:id="rId6"/>
    <p:sldId id="297" r:id="rId7"/>
    <p:sldId id="294" r:id="rId8"/>
    <p:sldId id="290" r:id="rId9"/>
    <p:sldId id="295" r:id="rId10"/>
    <p:sldId id="289" r:id="rId11"/>
    <p:sldId id="299" r:id="rId12"/>
    <p:sldId id="298" r:id="rId13"/>
    <p:sldId id="286" r:id="rId14"/>
    <p:sldId id="296" r:id="rId15"/>
    <p:sldId id="269" r:id="rId16"/>
    <p:sldId id="291" r:id="rId17"/>
    <p:sldId id="293" r:id="rId18"/>
    <p:sldId id="300" r:id="rId19"/>
    <p:sldId id="292" r:id="rId20"/>
    <p:sldId id="288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e" id="{151E7E28-E4A3-47A0-B6A1-02C1DD032867}">
          <p14:sldIdLst>
            <p14:sldId id="256"/>
            <p14:sldId id="302"/>
            <p14:sldId id="301"/>
            <p14:sldId id="303"/>
            <p14:sldId id="275"/>
            <p14:sldId id="297"/>
            <p14:sldId id="294"/>
            <p14:sldId id="290"/>
            <p14:sldId id="295"/>
            <p14:sldId id="289"/>
            <p14:sldId id="299"/>
            <p14:sldId id="298"/>
            <p14:sldId id="286"/>
            <p14:sldId id="296"/>
            <p14:sldId id="269"/>
            <p14:sldId id="291"/>
            <p14:sldId id="293"/>
            <p14:sldId id="300"/>
            <p14:sldId id="292"/>
            <p14:sldId id="288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453"/>
    <a:srgbClr val="EE7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3" autoAdjust="0"/>
    <p:restoredTop sz="93225" autoAdjust="0"/>
  </p:normalViewPr>
  <p:slideViewPr>
    <p:cSldViewPr snapToGrid="0">
      <p:cViewPr>
        <p:scale>
          <a:sx n="89" d="100"/>
          <a:sy n="89" d="100"/>
        </p:scale>
        <p:origin x="-734" y="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55667-BAD3-4495-AE74-C0E6C79D1137}" type="datetimeFigureOut">
              <a:rPr lang="nl-NL" smtClean="0"/>
              <a:t>7-11-2016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AFCC5-CBBB-4977-B369-D104E300A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620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AFCC5-CBBB-4977-B369-D104E300AE9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737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AFCC5-CBBB-4977-B369-D104E300AE9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848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AFCC5-CBBB-4977-B369-D104E300AE9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6611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AFCC5-CBBB-4977-B369-D104E300AE9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587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AFCC5-CBBB-4977-B369-D104E300AE95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737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AFCC5-CBBB-4977-B369-D104E300AE9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737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AFCC5-CBBB-4977-B369-D104E300AE9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737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AFCC5-CBBB-4977-B369-D104E300AE9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1750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AFCC5-CBBB-4977-B369-D104E300AE9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144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AFCC5-CBBB-4977-B369-D104E300AE9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8146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AFCC5-CBBB-4977-B369-D104E300AE9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783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AFCC5-CBBB-4977-B369-D104E300AE9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1188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AFCC5-CBBB-4977-B369-D104E300AE9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1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8F6-C049-4288-9C07-B67A7C8914BF}" type="datetimeFigureOut">
              <a:rPr lang="nl-NL" smtClean="0"/>
              <a:t>7-11-2016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7A40-840F-424B-A48F-3C30E9EBD6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079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8F6-C049-4288-9C07-B67A7C8914BF}" type="datetimeFigureOut">
              <a:rPr lang="nl-NL" smtClean="0"/>
              <a:t>7-11-2016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7A40-840F-424B-A48F-3C30E9EBD6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409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8F6-C049-4288-9C07-B67A7C8914BF}" type="datetimeFigureOut">
              <a:rPr lang="nl-NL" smtClean="0"/>
              <a:t>7-11-2016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7A40-840F-424B-A48F-3C30E9EBD6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592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8F6-C049-4288-9C07-B67A7C8914BF}" type="datetimeFigureOut">
              <a:rPr lang="nl-NL" smtClean="0"/>
              <a:t>7-11-2016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7A40-840F-424B-A48F-3C30E9EBD6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520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8F6-C049-4288-9C07-B67A7C8914BF}" type="datetimeFigureOut">
              <a:rPr lang="nl-NL" smtClean="0"/>
              <a:t>7-11-2016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7A40-840F-424B-A48F-3C30E9EBD6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474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8F6-C049-4288-9C07-B67A7C8914BF}" type="datetimeFigureOut">
              <a:rPr lang="nl-NL" smtClean="0"/>
              <a:t>7-11-2016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7A40-840F-424B-A48F-3C30E9EBD6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301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8F6-C049-4288-9C07-B67A7C8914BF}" type="datetimeFigureOut">
              <a:rPr lang="nl-NL" smtClean="0"/>
              <a:t>7-11-2016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7A40-840F-424B-A48F-3C30E9EBD6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4081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8F6-C049-4288-9C07-B67A7C8914BF}" type="datetimeFigureOut">
              <a:rPr lang="nl-NL" smtClean="0"/>
              <a:t>7-11-2016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7A40-840F-424B-A48F-3C30E9EBD6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8F6-C049-4288-9C07-B67A7C8914BF}" type="datetimeFigureOut">
              <a:rPr lang="nl-NL" smtClean="0"/>
              <a:t>7-11-2016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7A40-840F-424B-A48F-3C30E9EBD6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376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8F6-C049-4288-9C07-B67A7C8914BF}" type="datetimeFigureOut">
              <a:rPr lang="nl-NL" smtClean="0"/>
              <a:t>7-11-2016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7A40-840F-424B-A48F-3C30E9EBD6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364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8F6-C049-4288-9C07-B67A7C8914BF}" type="datetimeFigureOut">
              <a:rPr lang="nl-NL" smtClean="0"/>
              <a:t>7-11-2016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7A40-840F-424B-A48F-3C30E9EBD6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141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248F6-C049-4288-9C07-B67A7C8914BF}" type="datetimeFigureOut">
              <a:rPr lang="nl-NL" smtClean="0"/>
              <a:t>7-11-2016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87A40-840F-424B-A48F-3C30E9EBD6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544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vimeo.com/16632165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oomdiagram: Handmatige invoer 7"/>
          <p:cNvSpPr/>
          <p:nvPr/>
        </p:nvSpPr>
        <p:spPr>
          <a:xfrm>
            <a:off x="-1219" y="5363591"/>
            <a:ext cx="12193219" cy="149440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6 w 10000"/>
              <a:gd name="connsiteY0" fmla="*/ 63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6 w 10000"/>
              <a:gd name="connsiteY4" fmla="*/ 6344 h 10000"/>
              <a:gd name="connsiteX0" fmla="*/ 1 w 10005"/>
              <a:gd name="connsiteY0" fmla="*/ 6208 h 10000"/>
              <a:gd name="connsiteX1" fmla="*/ 10005 w 10005"/>
              <a:gd name="connsiteY1" fmla="*/ 0 h 10000"/>
              <a:gd name="connsiteX2" fmla="*/ 10005 w 10005"/>
              <a:gd name="connsiteY2" fmla="*/ 10000 h 10000"/>
              <a:gd name="connsiteX3" fmla="*/ 5 w 10005"/>
              <a:gd name="connsiteY3" fmla="*/ 10000 h 10000"/>
              <a:gd name="connsiteX4" fmla="*/ 1 w 10005"/>
              <a:gd name="connsiteY4" fmla="*/ 6208 h 10000"/>
              <a:gd name="connsiteX0" fmla="*/ 2 w 10002"/>
              <a:gd name="connsiteY0" fmla="*/ 624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242 h 10000"/>
              <a:gd name="connsiteX0" fmla="*/ 2 w 10002"/>
              <a:gd name="connsiteY0" fmla="*/ 648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480 h 10000"/>
              <a:gd name="connsiteX0" fmla="*/ 4 w 10000"/>
              <a:gd name="connsiteY0" fmla="*/ 661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 w 10000"/>
              <a:gd name="connsiteY4" fmla="*/ 6616 h 10000"/>
              <a:gd name="connsiteX0" fmla="*/ 1 w 10001"/>
              <a:gd name="connsiteY0" fmla="*/ 6412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64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1" y="6412"/>
                </a:moveTo>
                <a:lnTo>
                  <a:pt x="10001" y="0"/>
                </a:lnTo>
                <a:lnTo>
                  <a:pt x="10001" y="10000"/>
                </a:lnTo>
                <a:lnTo>
                  <a:pt x="1" y="10000"/>
                </a:lnTo>
                <a:cubicBezTo>
                  <a:pt x="6" y="8781"/>
                  <a:pt x="-4" y="7631"/>
                  <a:pt x="1" y="6412"/>
                </a:cubicBezTo>
                <a:close/>
              </a:path>
            </a:pathLst>
          </a:custGeom>
          <a:solidFill>
            <a:srgbClr val="EE7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Stroomdiagram: Handmatige invoer 7"/>
          <p:cNvSpPr/>
          <p:nvPr/>
        </p:nvSpPr>
        <p:spPr>
          <a:xfrm rot="10800000">
            <a:off x="-1220" y="-2796"/>
            <a:ext cx="12193219" cy="149440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6 w 10000"/>
              <a:gd name="connsiteY0" fmla="*/ 63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6 w 10000"/>
              <a:gd name="connsiteY4" fmla="*/ 6344 h 10000"/>
              <a:gd name="connsiteX0" fmla="*/ 1 w 10005"/>
              <a:gd name="connsiteY0" fmla="*/ 6208 h 10000"/>
              <a:gd name="connsiteX1" fmla="*/ 10005 w 10005"/>
              <a:gd name="connsiteY1" fmla="*/ 0 h 10000"/>
              <a:gd name="connsiteX2" fmla="*/ 10005 w 10005"/>
              <a:gd name="connsiteY2" fmla="*/ 10000 h 10000"/>
              <a:gd name="connsiteX3" fmla="*/ 5 w 10005"/>
              <a:gd name="connsiteY3" fmla="*/ 10000 h 10000"/>
              <a:gd name="connsiteX4" fmla="*/ 1 w 10005"/>
              <a:gd name="connsiteY4" fmla="*/ 6208 h 10000"/>
              <a:gd name="connsiteX0" fmla="*/ 2 w 10002"/>
              <a:gd name="connsiteY0" fmla="*/ 624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242 h 10000"/>
              <a:gd name="connsiteX0" fmla="*/ 2 w 10002"/>
              <a:gd name="connsiteY0" fmla="*/ 648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480 h 10000"/>
              <a:gd name="connsiteX0" fmla="*/ 4 w 10000"/>
              <a:gd name="connsiteY0" fmla="*/ 661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 w 10000"/>
              <a:gd name="connsiteY4" fmla="*/ 6616 h 10000"/>
              <a:gd name="connsiteX0" fmla="*/ 1 w 10001"/>
              <a:gd name="connsiteY0" fmla="*/ 6412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64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1" y="6412"/>
                </a:moveTo>
                <a:lnTo>
                  <a:pt x="10001" y="0"/>
                </a:lnTo>
                <a:lnTo>
                  <a:pt x="10001" y="10000"/>
                </a:lnTo>
                <a:lnTo>
                  <a:pt x="1" y="10000"/>
                </a:lnTo>
                <a:cubicBezTo>
                  <a:pt x="6" y="8781"/>
                  <a:pt x="-4" y="7631"/>
                  <a:pt x="1" y="6412"/>
                </a:cubicBezTo>
                <a:close/>
              </a:path>
            </a:pathLst>
          </a:custGeom>
          <a:solidFill>
            <a:srgbClr val="EE7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679" y="3422065"/>
            <a:ext cx="4341419" cy="105899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-1221" y="1359619"/>
            <a:ext cx="121932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600" b="1" dirty="0" smtClean="0">
                <a:solidFill>
                  <a:srgbClr val="2D3453"/>
                </a:solidFill>
              </a:rPr>
              <a:t>Topfit de zomer in!</a:t>
            </a:r>
            <a:endParaRPr lang="nl-NL" sz="6600" b="1" dirty="0">
              <a:solidFill>
                <a:srgbClr val="2D3453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044" y="3273677"/>
            <a:ext cx="2268302" cy="145717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94" y="2696780"/>
            <a:ext cx="2600539" cy="2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49" y="187944"/>
            <a:ext cx="3068256" cy="748433"/>
          </a:xfrm>
          <a:prstGeom prst="rect">
            <a:avLst/>
          </a:prstGeom>
        </p:spPr>
      </p:pic>
      <p:sp>
        <p:nvSpPr>
          <p:cNvPr id="16" name="Tijdelijke aanduiding voor inhoud 2"/>
          <p:cNvSpPr txBox="1">
            <a:spLocks/>
          </p:cNvSpPr>
          <p:nvPr/>
        </p:nvSpPr>
        <p:spPr>
          <a:xfrm>
            <a:off x="1271673" y="41539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 smtClean="0">
              <a:solidFill>
                <a:srgbClr val="2D3453"/>
              </a:solidFill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514813" y="299295"/>
            <a:ext cx="76830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>
                <a:solidFill>
                  <a:srgbClr val="2D3453"/>
                </a:solidFill>
              </a:rPr>
              <a:t>Grootste fouten bij het starten van een vitaliteitsprogramma</a:t>
            </a:r>
            <a:endParaRPr lang="nl-NL" sz="4400" b="1" dirty="0">
              <a:solidFill>
                <a:srgbClr val="2D3453"/>
              </a:solidFill>
            </a:endParaRPr>
          </a:p>
        </p:txBody>
      </p:sp>
      <p:sp>
        <p:nvSpPr>
          <p:cNvPr id="10" name="Stroomdiagram: Handmatige invoer 7"/>
          <p:cNvSpPr/>
          <p:nvPr/>
        </p:nvSpPr>
        <p:spPr>
          <a:xfrm>
            <a:off x="-1219" y="5363591"/>
            <a:ext cx="12193219" cy="149440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6 w 10000"/>
              <a:gd name="connsiteY0" fmla="*/ 63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6 w 10000"/>
              <a:gd name="connsiteY4" fmla="*/ 6344 h 10000"/>
              <a:gd name="connsiteX0" fmla="*/ 1 w 10005"/>
              <a:gd name="connsiteY0" fmla="*/ 6208 h 10000"/>
              <a:gd name="connsiteX1" fmla="*/ 10005 w 10005"/>
              <a:gd name="connsiteY1" fmla="*/ 0 h 10000"/>
              <a:gd name="connsiteX2" fmla="*/ 10005 w 10005"/>
              <a:gd name="connsiteY2" fmla="*/ 10000 h 10000"/>
              <a:gd name="connsiteX3" fmla="*/ 5 w 10005"/>
              <a:gd name="connsiteY3" fmla="*/ 10000 h 10000"/>
              <a:gd name="connsiteX4" fmla="*/ 1 w 10005"/>
              <a:gd name="connsiteY4" fmla="*/ 6208 h 10000"/>
              <a:gd name="connsiteX0" fmla="*/ 2 w 10002"/>
              <a:gd name="connsiteY0" fmla="*/ 624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242 h 10000"/>
              <a:gd name="connsiteX0" fmla="*/ 2 w 10002"/>
              <a:gd name="connsiteY0" fmla="*/ 648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480 h 10000"/>
              <a:gd name="connsiteX0" fmla="*/ 4 w 10000"/>
              <a:gd name="connsiteY0" fmla="*/ 661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 w 10000"/>
              <a:gd name="connsiteY4" fmla="*/ 6616 h 10000"/>
              <a:gd name="connsiteX0" fmla="*/ 1 w 10001"/>
              <a:gd name="connsiteY0" fmla="*/ 6412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64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1" y="6412"/>
                </a:moveTo>
                <a:lnTo>
                  <a:pt x="10001" y="0"/>
                </a:lnTo>
                <a:lnTo>
                  <a:pt x="10001" y="10000"/>
                </a:lnTo>
                <a:lnTo>
                  <a:pt x="1" y="10000"/>
                </a:lnTo>
                <a:cubicBezTo>
                  <a:pt x="6" y="8781"/>
                  <a:pt x="-4" y="7631"/>
                  <a:pt x="1" y="6412"/>
                </a:cubicBezTo>
                <a:close/>
              </a:path>
            </a:pathLst>
          </a:custGeom>
          <a:solidFill>
            <a:srgbClr val="EE7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4813" y="2146018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nl-NL" sz="3200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Onsamenhangende/losse initiatieven</a:t>
            </a:r>
          </a:p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nl-NL" sz="3200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Zomaar beginnen</a:t>
            </a:r>
          </a:p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nl-NL" sz="3200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Onvoldoende analyse</a:t>
            </a:r>
          </a:p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nl-NL" sz="3200" smtClean="0">
                <a:solidFill>
                  <a:srgbClr val="2D3453"/>
                </a:solidFill>
                <a:latin typeface="Century Gothic" panose="020B0502020202020204" pitchFamily="34" charset="0"/>
              </a:rPr>
              <a:t>Geen eenduidige </a:t>
            </a:r>
            <a:r>
              <a:rPr lang="nl-NL" sz="3200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boodschap</a:t>
            </a:r>
          </a:p>
          <a:p>
            <a:pPr>
              <a:lnSpc>
                <a:spcPct val="100000"/>
              </a:lnSpc>
              <a:buBlip>
                <a:blip r:embed="rId4"/>
              </a:buBlip>
            </a:pPr>
            <a:endParaRPr lang="nl-NL" sz="3200" dirty="0" smtClean="0">
              <a:solidFill>
                <a:srgbClr val="2D345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026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49" y="187944"/>
            <a:ext cx="3068256" cy="748433"/>
          </a:xfrm>
          <a:prstGeom prst="rect">
            <a:avLst/>
          </a:prstGeom>
        </p:spPr>
      </p:pic>
      <p:sp>
        <p:nvSpPr>
          <p:cNvPr id="16" name="Tijdelijke aanduiding voor inhoud 2"/>
          <p:cNvSpPr txBox="1">
            <a:spLocks/>
          </p:cNvSpPr>
          <p:nvPr/>
        </p:nvSpPr>
        <p:spPr>
          <a:xfrm>
            <a:off x="1271673" y="41539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 smtClean="0">
              <a:solidFill>
                <a:srgbClr val="2D3453"/>
              </a:solidFill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514813" y="299295"/>
            <a:ext cx="7683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>
                <a:solidFill>
                  <a:srgbClr val="2D3453"/>
                </a:solidFill>
              </a:rPr>
              <a:t>Werving en aanmeldproces</a:t>
            </a:r>
            <a:endParaRPr lang="nl-NL" sz="4400" b="1" dirty="0">
              <a:solidFill>
                <a:srgbClr val="2D3453"/>
              </a:solidFill>
            </a:endParaRPr>
          </a:p>
        </p:txBody>
      </p:sp>
      <p:sp>
        <p:nvSpPr>
          <p:cNvPr id="10" name="Stroomdiagram: Handmatige invoer 7"/>
          <p:cNvSpPr/>
          <p:nvPr/>
        </p:nvSpPr>
        <p:spPr>
          <a:xfrm>
            <a:off x="-1219" y="5363591"/>
            <a:ext cx="12193219" cy="149440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6 w 10000"/>
              <a:gd name="connsiteY0" fmla="*/ 63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6 w 10000"/>
              <a:gd name="connsiteY4" fmla="*/ 6344 h 10000"/>
              <a:gd name="connsiteX0" fmla="*/ 1 w 10005"/>
              <a:gd name="connsiteY0" fmla="*/ 6208 h 10000"/>
              <a:gd name="connsiteX1" fmla="*/ 10005 w 10005"/>
              <a:gd name="connsiteY1" fmla="*/ 0 h 10000"/>
              <a:gd name="connsiteX2" fmla="*/ 10005 w 10005"/>
              <a:gd name="connsiteY2" fmla="*/ 10000 h 10000"/>
              <a:gd name="connsiteX3" fmla="*/ 5 w 10005"/>
              <a:gd name="connsiteY3" fmla="*/ 10000 h 10000"/>
              <a:gd name="connsiteX4" fmla="*/ 1 w 10005"/>
              <a:gd name="connsiteY4" fmla="*/ 6208 h 10000"/>
              <a:gd name="connsiteX0" fmla="*/ 2 w 10002"/>
              <a:gd name="connsiteY0" fmla="*/ 624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242 h 10000"/>
              <a:gd name="connsiteX0" fmla="*/ 2 w 10002"/>
              <a:gd name="connsiteY0" fmla="*/ 648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480 h 10000"/>
              <a:gd name="connsiteX0" fmla="*/ 4 w 10000"/>
              <a:gd name="connsiteY0" fmla="*/ 661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 w 10000"/>
              <a:gd name="connsiteY4" fmla="*/ 6616 h 10000"/>
              <a:gd name="connsiteX0" fmla="*/ 1 w 10001"/>
              <a:gd name="connsiteY0" fmla="*/ 6412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64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1" y="6412"/>
                </a:moveTo>
                <a:lnTo>
                  <a:pt x="10001" y="0"/>
                </a:lnTo>
                <a:lnTo>
                  <a:pt x="10001" y="10000"/>
                </a:lnTo>
                <a:lnTo>
                  <a:pt x="1" y="10000"/>
                </a:lnTo>
                <a:cubicBezTo>
                  <a:pt x="6" y="8781"/>
                  <a:pt x="-4" y="7631"/>
                  <a:pt x="1" y="6412"/>
                </a:cubicBezTo>
                <a:close/>
              </a:path>
            </a:pathLst>
          </a:custGeom>
          <a:solidFill>
            <a:srgbClr val="EE7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4813" y="2146018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nl-NL" sz="3200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Zorg voor een duidelijke boodschap</a:t>
            </a:r>
          </a:p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nl-NL" sz="3200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Zorg altijd voor ‘Fun’ elementen</a:t>
            </a:r>
          </a:p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nl-NL" sz="3200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’</a:t>
            </a:r>
            <a:r>
              <a:rPr lang="nl-NL" sz="3200" dirty="0" err="1" smtClean="0">
                <a:solidFill>
                  <a:srgbClr val="2D3453"/>
                </a:solidFill>
                <a:latin typeface="Century Gothic" panose="020B0502020202020204" pitchFamily="34" charset="0"/>
              </a:rPr>
              <a:t>Whats</a:t>
            </a:r>
            <a:r>
              <a:rPr lang="nl-NL" sz="3200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 in </a:t>
            </a:r>
            <a:r>
              <a:rPr lang="nl-NL" sz="3200" dirty="0" err="1" smtClean="0">
                <a:solidFill>
                  <a:srgbClr val="2D3453"/>
                </a:solidFill>
                <a:latin typeface="Century Gothic" panose="020B0502020202020204" pitchFamily="34" charset="0"/>
              </a:rPr>
              <a:t>it</a:t>
            </a:r>
            <a:r>
              <a:rPr lang="nl-NL" sz="3200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 </a:t>
            </a:r>
            <a:r>
              <a:rPr lang="nl-NL" sz="3200" dirty="0" err="1" smtClean="0">
                <a:solidFill>
                  <a:srgbClr val="2D3453"/>
                </a:solidFill>
                <a:latin typeface="Century Gothic" panose="020B0502020202020204" pitchFamily="34" charset="0"/>
              </a:rPr>
              <a:t>for</a:t>
            </a:r>
            <a:r>
              <a:rPr lang="nl-NL" sz="3200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 me’ </a:t>
            </a:r>
          </a:p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nl-NL" sz="3200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Geen ziekteverzuimboodschappen</a:t>
            </a:r>
          </a:p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nl-NL" sz="3200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Single </a:t>
            </a:r>
            <a:r>
              <a:rPr lang="nl-NL" sz="3200" dirty="0" err="1" smtClean="0">
                <a:solidFill>
                  <a:srgbClr val="2D3453"/>
                </a:solidFill>
                <a:latin typeface="Century Gothic" panose="020B0502020202020204" pitchFamily="34" charset="0"/>
              </a:rPr>
              <a:t>sign</a:t>
            </a:r>
            <a:r>
              <a:rPr lang="nl-NL" sz="3200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 in</a:t>
            </a:r>
          </a:p>
          <a:p>
            <a:pPr>
              <a:lnSpc>
                <a:spcPct val="100000"/>
              </a:lnSpc>
              <a:buBlip>
                <a:blip r:embed="rId4"/>
              </a:buBlip>
            </a:pPr>
            <a:endParaRPr lang="nl-NL" sz="3200" dirty="0" smtClean="0">
              <a:solidFill>
                <a:srgbClr val="2D345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952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49" y="187944"/>
            <a:ext cx="3068256" cy="748433"/>
          </a:xfrm>
          <a:prstGeom prst="rect">
            <a:avLst/>
          </a:prstGeom>
        </p:spPr>
      </p:pic>
      <p:sp>
        <p:nvSpPr>
          <p:cNvPr id="16" name="Tijdelijke aanduiding voor inhoud 2"/>
          <p:cNvSpPr txBox="1">
            <a:spLocks/>
          </p:cNvSpPr>
          <p:nvPr/>
        </p:nvSpPr>
        <p:spPr>
          <a:xfrm>
            <a:off x="1271673" y="41539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 smtClean="0">
              <a:solidFill>
                <a:srgbClr val="2D3453"/>
              </a:solidFill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514813" y="299295"/>
            <a:ext cx="7683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>
                <a:solidFill>
                  <a:srgbClr val="2D3453"/>
                </a:solidFill>
              </a:rPr>
              <a:t>Frontale </a:t>
            </a:r>
            <a:r>
              <a:rPr lang="nl-NL" sz="4400" b="1" smtClean="0">
                <a:solidFill>
                  <a:srgbClr val="2D3453"/>
                </a:solidFill>
              </a:rPr>
              <a:t>lobe</a:t>
            </a:r>
            <a:endParaRPr lang="nl-NL" sz="4400" b="1" dirty="0">
              <a:solidFill>
                <a:srgbClr val="2D3453"/>
              </a:solidFill>
            </a:endParaRPr>
          </a:p>
        </p:txBody>
      </p:sp>
      <p:sp>
        <p:nvSpPr>
          <p:cNvPr id="10" name="Stroomdiagram: Handmatige invoer 7"/>
          <p:cNvSpPr/>
          <p:nvPr/>
        </p:nvSpPr>
        <p:spPr>
          <a:xfrm>
            <a:off x="-1219" y="5363591"/>
            <a:ext cx="12193219" cy="149440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6 w 10000"/>
              <a:gd name="connsiteY0" fmla="*/ 63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6 w 10000"/>
              <a:gd name="connsiteY4" fmla="*/ 6344 h 10000"/>
              <a:gd name="connsiteX0" fmla="*/ 1 w 10005"/>
              <a:gd name="connsiteY0" fmla="*/ 6208 h 10000"/>
              <a:gd name="connsiteX1" fmla="*/ 10005 w 10005"/>
              <a:gd name="connsiteY1" fmla="*/ 0 h 10000"/>
              <a:gd name="connsiteX2" fmla="*/ 10005 w 10005"/>
              <a:gd name="connsiteY2" fmla="*/ 10000 h 10000"/>
              <a:gd name="connsiteX3" fmla="*/ 5 w 10005"/>
              <a:gd name="connsiteY3" fmla="*/ 10000 h 10000"/>
              <a:gd name="connsiteX4" fmla="*/ 1 w 10005"/>
              <a:gd name="connsiteY4" fmla="*/ 6208 h 10000"/>
              <a:gd name="connsiteX0" fmla="*/ 2 w 10002"/>
              <a:gd name="connsiteY0" fmla="*/ 624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242 h 10000"/>
              <a:gd name="connsiteX0" fmla="*/ 2 w 10002"/>
              <a:gd name="connsiteY0" fmla="*/ 648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480 h 10000"/>
              <a:gd name="connsiteX0" fmla="*/ 4 w 10000"/>
              <a:gd name="connsiteY0" fmla="*/ 661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 w 10000"/>
              <a:gd name="connsiteY4" fmla="*/ 6616 h 10000"/>
              <a:gd name="connsiteX0" fmla="*/ 1 w 10001"/>
              <a:gd name="connsiteY0" fmla="*/ 6412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64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1" y="6412"/>
                </a:moveTo>
                <a:lnTo>
                  <a:pt x="10001" y="0"/>
                </a:lnTo>
                <a:lnTo>
                  <a:pt x="10001" y="10000"/>
                </a:lnTo>
                <a:lnTo>
                  <a:pt x="1" y="10000"/>
                </a:lnTo>
                <a:cubicBezTo>
                  <a:pt x="6" y="8781"/>
                  <a:pt x="-4" y="7631"/>
                  <a:pt x="1" y="6412"/>
                </a:cubicBezTo>
                <a:close/>
              </a:path>
            </a:pathLst>
          </a:custGeom>
          <a:solidFill>
            <a:srgbClr val="EE7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"/>
          </p:nvPr>
        </p:nvSpPr>
        <p:spPr>
          <a:xfrm>
            <a:off x="6317728" y="4193203"/>
            <a:ext cx="3593163" cy="117038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3200" dirty="0" smtClean="0">
              <a:solidFill>
                <a:srgbClr val="2D3453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ijdelijke aanduiding voor inhoud 2"/>
          <p:cNvSpPr txBox="1">
            <a:spLocks/>
          </p:cNvSpPr>
          <p:nvPr/>
        </p:nvSpPr>
        <p:spPr>
          <a:xfrm>
            <a:off x="2020504" y="4169386"/>
            <a:ext cx="3593163" cy="1170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3200" dirty="0" smtClean="0">
              <a:solidFill>
                <a:srgbClr val="2D345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4" t="5371" r="29680" b="8354"/>
          <a:stretch/>
        </p:blipFill>
        <p:spPr>
          <a:xfrm>
            <a:off x="3705719" y="1107989"/>
            <a:ext cx="4492133" cy="420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309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49" y="187944"/>
            <a:ext cx="3068256" cy="748433"/>
          </a:xfrm>
          <a:prstGeom prst="rect">
            <a:avLst/>
          </a:prstGeom>
        </p:spPr>
      </p:pic>
      <p:sp>
        <p:nvSpPr>
          <p:cNvPr id="16" name="Tijdelijke aanduiding voor inhoud 2"/>
          <p:cNvSpPr txBox="1">
            <a:spLocks/>
          </p:cNvSpPr>
          <p:nvPr/>
        </p:nvSpPr>
        <p:spPr>
          <a:xfrm>
            <a:off x="1271673" y="41539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 smtClean="0">
              <a:solidFill>
                <a:srgbClr val="2D3453"/>
              </a:solidFill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514813" y="299295"/>
            <a:ext cx="7683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>
                <a:solidFill>
                  <a:srgbClr val="2D3453"/>
                </a:solidFill>
              </a:rPr>
              <a:t>Energiesessie</a:t>
            </a:r>
            <a:endParaRPr lang="nl-NL" sz="4400" b="1" dirty="0">
              <a:solidFill>
                <a:srgbClr val="2D3453"/>
              </a:solidFill>
            </a:endParaRPr>
          </a:p>
        </p:txBody>
      </p:sp>
      <p:sp>
        <p:nvSpPr>
          <p:cNvPr id="10" name="Stroomdiagram: Handmatige invoer 7"/>
          <p:cNvSpPr/>
          <p:nvPr/>
        </p:nvSpPr>
        <p:spPr>
          <a:xfrm>
            <a:off x="-1219" y="5363591"/>
            <a:ext cx="12193219" cy="149440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6 w 10000"/>
              <a:gd name="connsiteY0" fmla="*/ 63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6 w 10000"/>
              <a:gd name="connsiteY4" fmla="*/ 6344 h 10000"/>
              <a:gd name="connsiteX0" fmla="*/ 1 w 10005"/>
              <a:gd name="connsiteY0" fmla="*/ 6208 h 10000"/>
              <a:gd name="connsiteX1" fmla="*/ 10005 w 10005"/>
              <a:gd name="connsiteY1" fmla="*/ 0 h 10000"/>
              <a:gd name="connsiteX2" fmla="*/ 10005 w 10005"/>
              <a:gd name="connsiteY2" fmla="*/ 10000 h 10000"/>
              <a:gd name="connsiteX3" fmla="*/ 5 w 10005"/>
              <a:gd name="connsiteY3" fmla="*/ 10000 h 10000"/>
              <a:gd name="connsiteX4" fmla="*/ 1 w 10005"/>
              <a:gd name="connsiteY4" fmla="*/ 6208 h 10000"/>
              <a:gd name="connsiteX0" fmla="*/ 2 w 10002"/>
              <a:gd name="connsiteY0" fmla="*/ 624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242 h 10000"/>
              <a:gd name="connsiteX0" fmla="*/ 2 w 10002"/>
              <a:gd name="connsiteY0" fmla="*/ 648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480 h 10000"/>
              <a:gd name="connsiteX0" fmla="*/ 4 w 10000"/>
              <a:gd name="connsiteY0" fmla="*/ 661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 w 10000"/>
              <a:gd name="connsiteY4" fmla="*/ 6616 h 10000"/>
              <a:gd name="connsiteX0" fmla="*/ 1 w 10001"/>
              <a:gd name="connsiteY0" fmla="*/ 6412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64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1" y="6412"/>
                </a:moveTo>
                <a:lnTo>
                  <a:pt x="10001" y="0"/>
                </a:lnTo>
                <a:lnTo>
                  <a:pt x="10001" y="10000"/>
                </a:lnTo>
                <a:lnTo>
                  <a:pt x="1" y="10000"/>
                </a:lnTo>
                <a:cubicBezTo>
                  <a:pt x="6" y="8781"/>
                  <a:pt x="-4" y="7631"/>
                  <a:pt x="1" y="6412"/>
                </a:cubicBezTo>
                <a:close/>
              </a:path>
            </a:pathLst>
          </a:custGeom>
          <a:solidFill>
            <a:srgbClr val="EE7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Tijdelijke aanduiding voor inhoud 3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08" b="82143" l="49431" r="960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58" t="8123" r="4100" b="17788"/>
          <a:stretch/>
        </p:blipFill>
        <p:spPr bwMode="auto">
          <a:xfrm>
            <a:off x="2159946" y="1325338"/>
            <a:ext cx="2822814" cy="2512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Tijdelijke aanduiding voor inhoud 3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22" b="83163" l="2602" r="48293">
                        <a14:foregroundMark x1="6829" y1="45408" x2="4390" y2="51786"/>
                        <a14:foregroundMark x1="6016" y1="54082" x2="7805" y2="49745"/>
                        <a14:foregroundMark x1="44715" y1="46429" x2="46504" y2="52806"/>
                        <a14:foregroundMark x1="25854" y1="11480" x2="25854" y2="11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2" t="8123" r="50893" b="17050"/>
          <a:stretch/>
        </p:blipFill>
        <p:spPr bwMode="auto">
          <a:xfrm>
            <a:off x="6732394" y="1325338"/>
            <a:ext cx="2763833" cy="25359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ijdelijke aanduiding voor inhoud 2"/>
          <p:cNvSpPr>
            <a:spLocks noGrp="1"/>
          </p:cNvSpPr>
          <p:nvPr>
            <p:ph idx="1"/>
          </p:nvPr>
        </p:nvSpPr>
        <p:spPr>
          <a:xfrm>
            <a:off x="6317728" y="4193203"/>
            <a:ext cx="3593163" cy="1170388"/>
          </a:xfrm>
        </p:spPr>
        <p:txBody>
          <a:bodyPr/>
          <a:lstStyle/>
          <a:p>
            <a:pPr>
              <a:lnSpc>
                <a:spcPct val="100000"/>
              </a:lnSpc>
              <a:buBlip>
                <a:blip r:embed="rId7"/>
              </a:buBlip>
            </a:pPr>
            <a:r>
              <a:rPr lang="nl-NL" sz="3200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Na 20 minuten bewegen</a:t>
            </a:r>
          </a:p>
        </p:txBody>
      </p:sp>
      <p:sp>
        <p:nvSpPr>
          <p:cNvPr id="15" name="Tijdelijke aanduiding voor inhoud 2"/>
          <p:cNvSpPr txBox="1">
            <a:spLocks/>
          </p:cNvSpPr>
          <p:nvPr/>
        </p:nvSpPr>
        <p:spPr>
          <a:xfrm>
            <a:off x="2020504" y="4169386"/>
            <a:ext cx="3593163" cy="1170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Arial" panose="020B0604020202020204" pitchFamily="34" charset="0"/>
              <a:buBlip>
                <a:blip r:embed="rId7"/>
              </a:buBlip>
            </a:pPr>
            <a:r>
              <a:rPr lang="nl-NL" sz="3200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Na 3 uur zitten</a:t>
            </a:r>
          </a:p>
        </p:txBody>
      </p:sp>
    </p:spTree>
    <p:extLst>
      <p:ext uri="{BB962C8B-B14F-4D97-AF65-F5344CB8AC3E}">
        <p14:creationId xmlns:p14="http://schemas.microsoft.com/office/powerpoint/2010/main" val="278136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oomdiagram: Handmatige invoer 7"/>
          <p:cNvSpPr/>
          <p:nvPr/>
        </p:nvSpPr>
        <p:spPr>
          <a:xfrm>
            <a:off x="-1219" y="5363591"/>
            <a:ext cx="12193219" cy="149440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6 w 10000"/>
              <a:gd name="connsiteY0" fmla="*/ 63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6 w 10000"/>
              <a:gd name="connsiteY4" fmla="*/ 6344 h 10000"/>
              <a:gd name="connsiteX0" fmla="*/ 1 w 10005"/>
              <a:gd name="connsiteY0" fmla="*/ 6208 h 10000"/>
              <a:gd name="connsiteX1" fmla="*/ 10005 w 10005"/>
              <a:gd name="connsiteY1" fmla="*/ 0 h 10000"/>
              <a:gd name="connsiteX2" fmla="*/ 10005 w 10005"/>
              <a:gd name="connsiteY2" fmla="*/ 10000 h 10000"/>
              <a:gd name="connsiteX3" fmla="*/ 5 w 10005"/>
              <a:gd name="connsiteY3" fmla="*/ 10000 h 10000"/>
              <a:gd name="connsiteX4" fmla="*/ 1 w 10005"/>
              <a:gd name="connsiteY4" fmla="*/ 6208 h 10000"/>
              <a:gd name="connsiteX0" fmla="*/ 2 w 10002"/>
              <a:gd name="connsiteY0" fmla="*/ 624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242 h 10000"/>
              <a:gd name="connsiteX0" fmla="*/ 2 w 10002"/>
              <a:gd name="connsiteY0" fmla="*/ 648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480 h 10000"/>
              <a:gd name="connsiteX0" fmla="*/ 4 w 10000"/>
              <a:gd name="connsiteY0" fmla="*/ 661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 w 10000"/>
              <a:gd name="connsiteY4" fmla="*/ 6616 h 10000"/>
              <a:gd name="connsiteX0" fmla="*/ 1 w 10001"/>
              <a:gd name="connsiteY0" fmla="*/ 6412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64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1" y="6412"/>
                </a:moveTo>
                <a:lnTo>
                  <a:pt x="10001" y="0"/>
                </a:lnTo>
                <a:lnTo>
                  <a:pt x="10001" y="10000"/>
                </a:lnTo>
                <a:lnTo>
                  <a:pt x="1" y="10000"/>
                </a:lnTo>
                <a:cubicBezTo>
                  <a:pt x="6" y="8781"/>
                  <a:pt x="-4" y="7631"/>
                  <a:pt x="1" y="6412"/>
                </a:cubicBezTo>
                <a:close/>
              </a:path>
            </a:pathLst>
          </a:custGeom>
          <a:solidFill>
            <a:srgbClr val="EE7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Stroomdiagram: Handmatige invoer 7"/>
          <p:cNvSpPr/>
          <p:nvPr/>
        </p:nvSpPr>
        <p:spPr>
          <a:xfrm rot="10800000">
            <a:off x="-1220" y="-2796"/>
            <a:ext cx="12193219" cy="149440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6 w 10000"/>
              <a:gd name="connsiteY0" fmla="*/ 63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6 w 10000"/>
              <a:gd name="connsiteY4" fmla="*/ 6344 h 10000"/>
              <a:gd name="connsiteX0" fmla="*/ 1 w 10005"/>
              <a:gd name="connsiteY0" fmla="*/ 6208 h 10000"/>
              <a:gd name="connsiteX1" fmla="*/ 10005 w 10005"/>
              <a:gd name="connsiteY1" fmla="*/ 0 h 10000"/>
              <a:gd name="connsiteX2" fmla="*/ 10005 w 10005"/>
              <a:gd name="connsiteY2" fmla="*/ 10000 h 10000"/>
              <a:gd name="connsiteX3" fmla="*/ 5 w 10005"/>
              <a:gd name="connsiteY3" fmla="*/ 10000 h 10000"/>
              <a:gd name="connsiteX4" fmla="*/ 1 w 10005"/>
              <a:gd name="connsiteY4" fmla="*/ 6208 h 10000"/>
              <a:gd name="connsiteX0" fmla="*/ 2 w 10002"/>
              <a:gd name="connsiteY0" fmla="*/ 624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242 h 10000"/>
              <a:gd name="connsiteX0" fmla="*/ 2 w 10002"/>
              <a:gd name="connsiteY0" fmla="*/ 648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480 h 10000"/>
              <a:gd name="connsiteX0" fmla="*/ 4 w 10000"/>
              <a:gd name="connsiteY0" fmla="*/ 661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 w 10000"/>
              <a:gd name="connsiteY4" fmla="*/ 6616 h 10000"/>
              <a:gd name="connsiteX0" fmla="*/ 1 w 10001"/>
              <a:gd name="connsiteY0" fmla="*/ 6412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64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1" y="6412"/>
                </a:moveTo>
                <a:lnTo>
                  <a:pt x="10001" y="0"/>
                </a:lnTo>
                <a:lnTo>
                  <a:pt x="10001" y="10000"/>
                </a:lnTo>
                <a:lnTo>
                  <a:pt x="1" y="10000"/>
                </a:lnTo>
                <a:cubicBezTo>
                  <a:pt x="6" y="8781"/>
                  <a:pt x="-4" y="7631"/>
                  <a:pt x="1" y="6412"/>
                </a:cubicBezTo>
                <a:close/>
              </a:path>
            </a:pathLst>
          </a:custGeom>
          <a:solidFill>
            <a:srgbClr val="EE7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0" y="2765883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b="1" dirty="0" smtClean="0">
                <a:solidFill>
                  <a:srgbClr val="2D3453"/>
                </a:solidFill>
              </a:rPr>
              <a:t>Panelsessie Vitaliteit</a:t>
            </a:r>
            <a:endParaRPr lang="nl-NL" sz="8000" b="1" dirty="0">
              <a:solidFill>
                <a:srgbClr val="2D34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69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oomdiagram: Handmatige invoer 7"/>
          <p:cNvSpPr/>
          <p:nvPr/>
        </p:nvSpPr>
        <p:spPr>
          <a:xfrm>
            <a:off x="-1219" y="5363591"/>
            <a:ext cx="12193219" cy="149440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6 w 10000"/>
              <a:gd name="connsiteY0" fmla="*/ 63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6 w 10000"/>
              <a:gd name="connsiteY4" fmla="*/ 6344 h 10000"/>
              <a:gd name="connsiteX0" fmla="*/ 1 w 10005"/>
              <a:gd name="connsiteY0" fmla="*/ 6208 h 10000"/>
              <a:gd name="connsiteX1" fmla="*/ 10005 w 10005"/>
              <a:gd name="connsiteY1" fmla="*/ 0 h 10000"/>
              <a:gd name="connsiteX2" fmla="*/ 10005 w 10005"/>
              <a:gd name="connsiteY2" fmla="*/ 10000 h 10000"/>
              <a:gd name="connsiteX3" fmla="*/ 5 w 10005"/>
              <a:gd name="connsiteY3" fmla="*/ 10000 h 10000"/>
              <a:gd name="connsiteX4" fmla="*/ 1 w 10005"/>
              <a:gd name="connsiteY4" fmla="*/ 6208 h 10000"/>
              <a:gd name="connsiteX0" fmla="*/ 2 w 10002"/>
              <a:gd name="connsiteY0" fmla="*/ 624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242 h 10000"/>
              <a:gd name="connsiteX0" fmla="*/ 2 w 10002"/>
              <a:gd name="connsiteY0" fmla="*/ 648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480 h 10000"/>
              <a:gd name="connsiteX0" fmla="*/ 4 w 10000"/>
              <a:gd name="connsiteY0" fmla="*/ 661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 w 10000"/>
              <a:gd name="connsiteY4" fmla="*/ 6616 h 10000"/>
              <a:gd name="connsiteX0" fmla="*/ 1 w 10001"/>
              <a:gd name="connsiteY0" fmla="*/ 6412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64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1" y="6412"/>
                </a:moveTo>
                <a:lnTo>
                  <a:pt x="10001" y="0"/>
                </a:lnTo>
                <a:lnTo>
                  <a:pt x="10001" y="10000"/>
                </a:lnTo>
                <a:lnTo>
                  <a:pt x="1" y="10000"/>
                </a:lnTo>
                <a:cubicBezTo>
                  <a:pt x="6" y="8781"/>
                  <a:pt x="-4" y="7631"/>
                  <a:pt x="1" y="6412"/>
                </a:cubicBezTo>
                <a:close/>
              </a:path>
            </a:pathLst>
          </a:custGeom>
          <a:solidFill>
            <a:srgbClr val="EE7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Stroomdiagram: Handmatige invoer 7"/>
          <p:cNvSpPr/>
          <p:nvPr/>
        </p:nvSpPr>
        <p:spPr>
          <a:xfrm rot="10800000">
            <a:off x="-1220" y="-2796"/>
            <a:ext cx="12193219" cy="149440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6 w 10000"/>
              <a:gd name="connsiteY0" fmla="*/ 63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6 w 10000"/>
              <a:gd name="connsiteY4" fmla="*/ 6344 h 10000"/>
              <a:gd name="connsiteX0" fmla="*/ 1 w 10005"/>
              <a:gd name="connsiteY0" fmla="*/ 6208 h 10000"/>
              <a:gd name="connsiteX1" fmla="*/ 10005 w 10005"/>
              <a:gd name="connsiteY1" fmla="*/ 0 h 10000"/>
              <a:gd name="connsiteX2" fmla="*/ 10005 w 10005"/>
              <a:gd name="connsiteY2" fmla="*/ 10000 h 10000"/>
              <a:gd name="connsiteX3" fmla="*/ 5 w 10005"/>
              <a:gd name="connsiteY3" fmla="*/ 10000 h 10000"/>
              <a:gd name="connsiteX4" fmla="*/ 1 w 10005"/>
              <a:gd name="connsiteY4" fmla="*/ 6208 h 10000"/>
              <a:gd name="connsiteX0" fmla="*/ 2 w 10002"/>
              <a:gd name="connsiteY0" fmla="*/ 624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242 h 10000"/>
              <a:gd name="connsiteX0" fmla="*/ 2 w 10002"/>
              <a:gd name="connsiteY0" fmla="*/ 648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480 h 10000"/>
              <a:gd name="connsiteX0" fmla="*/ 4 w 10000"/>
              <a:gd name="connsiteY0" fmla="*/ 661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 w 10000"/>
              <a:gd name="connsiteY4" fmla="*/ 6616 h 10000"/>
              <a:gd name="connsiteX0" fmla="*/ 1 w 10001"/>
              <a:gd name="connsiteY0" fmla="*/ 6412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64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1" y="6412"/>
                </a:moveTo>
                <a:lnTo>
                  <a:pt x="10001" y="0"/>
                </a:lnTo>
                <a:lnTo>
                  <a:pt x="10001" y="10000"/>
                </a:lnTo>
                <a:lnTo>
                  <a:pt x="1" y="10000"/>
                </a:lnTo>
                <a:cubicBezTo>
                  <a:pt x="6" y="8781"/>
                  <a:pt x="-4" y="7631"/>
                  <a:pt x="1" y="6412"/>
                </a:cubicBezTo>
                <a:close/>
              </a:path>
            </a:pathLst>
          </a:custGeom>
          <a:solidFill>
            <a:srgbClr val="EE7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1814311" y="1824545"/>
            <a:ext cx="8866389" cy="2882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800" i="1" dirty="0" smtClean="0">
                <a:solidFill>
                  <a:srgbClr val="00206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Vitaliteit is een gedeelde verantwoordelijkheid voor werkgever en werknemer?</a:t>
            </a:r>
          </a:p>
          <a:p>
            <a:endParaRPr lang="nl-NL" sz="3733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388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oomdiagram: Handmatige invoer 7"/>
          <p:cNvSpPr/>
          <p:nvPr/>
        </p:nvSpPr>
        <p:spPr>
          <a:xfrm>
            <a:off x="-1219" y="5363591"/>
            <a:ext cx="12193219" cy="149440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6 w 10000"/>
              <a:gd name="connsiteY0" fmla="*/ 63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6 w 10000"/>
              <a:gd name="connsiteY4" fmla="*/ 6344 h 10000"/>
              <a:gd name="connsiteX0" fmla="*/ 1 w 10005"/>
              <a:gd name="connsiteY0" fmla="*/ 6208 h 10000"/>
              <a:gd name="connsiteX1" fmla="*/ 10005 w 10005"/>
              <a:gd name="connsiteY1" fmla="*/ 0 h 10000"/>
              <a:gd name="connsiteX2" fmla="*/ 10005 w 10005"/>
              <a:gd name="connsiteY2" fmla="*/ 10000 h 10000"/>
              <a:gd name="connsiteX3" fmla="*/ 5 w 10005"/>
              <a:gd name="connsiteY3" fmla="*/ 10000 h 10000"/>
              <a:gd name="connsiteX4" fmla="*/ 1 w 10005"/>
              <a:gd name="connsiteY4" fmla="*/ 6208 h 10000"/>
              <a:gd name="connsiteX0" fmla="*/ 2 w 10002"/>
              <a:gd name="connsiteY0" fmla="*/ 624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242 h 10000"/>
              <a:gd name="connsiteX0" fmla="*/ 2 w 10002"/>
              <a:gd name="connsiteY0" fmla="*/ 648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480 h 10000"/>
              <a:gd name="connsiteX0" fmla="*/ 4 w 10000"/>
              <a:gd name="connsiteY0" fmla="*/ 661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 w 10000"/>
              <a:gd name="connsiteY4" fmla="*/ 6616 h 10000"/>
              <a:gd name="connsiteX0" fmla="*/ 1 w 10001"/>
              <a:gd name="connsiteY0" fmla="*/ 6412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64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1" y="6412"/>
                </a:moveTo>
                <a:lnTo>
                  <a:pt x="10001" y="0"/>
                </a:lnTo>
                <a:lnTo>
                  <a:pt x="10001" y="10000"/>
                </a:lnTo>
                <a:lnTo>
                  <a:pt x="1" y="10000"/>
                </a:lnTo>
                <a:cubicBezTo>
                  <a:pt x="6" y="8781"/>
                  <a:pt x="-4" y="7631"/>
                  <a:pt x="1" y="6412"/>
                </a:cubicBezTo>
                <a:close/>
              </a:path>
            </a:pathLst>
          </a:custGeom>
          <a:solidFill>
            <a:srgbClr val="EE7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Stroomdiagram: Handmatige invoer 7"/>
          <p:cNvSpPr/>
          <p:nvPr/>
        </p:nvSpPr>
        <p:spPr>
          <a:xfrm rot="10800000">
            <a:off x="-1220" y="-2796"/>
            <a:ext cx="12193219" cy="149440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6 w 10000"/>
              <a:gd name="connsiteY0" fmla="*/ 63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6 w 10000"/>
              <a:gd name="connsiteY4" fmla="*/ 6344 h 10000"/>
              <a:gd name="connsiteX0" fmla="*/ 1 w 10005"/>
              <a:gd name="connsiteY0" fmla="*/ 6208 h 10000"/>
              <a:gd name="connsiteX1" fmla="*/ 10005 w 10005"/>
              <a:gd name="connsiteY1" fmla="*/ 0 h 10000"/>
              <a:gd name="connsiteX2" fmla="*/ 10005 w 10005"/>
              <a:gd name="connsiteY2" fmla="*/ 10000 h 10000"/>
              <a:gd name="connsiteX3" fmla="*/ 5 w 10005"/>
              <a:gd name="connsiteY3" fmla="*/ 10000 h 10000"/>
              <a:gd name="connsiteX4" fmla="*/ 1 w 10005"/>
              <a:gd name="connsiteY4" fmla="*/ 6208 h 10000"/>
              <a:gd name="connsiteX0" fmla="*/ 2 w 10002"/>
              <a:gd name="connsiteY0" fmla="*/ 624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242 h 10000"/>
              <a:gd name="connsiteX0" fmla="*/ 2 w 10002"/>
              <a:gd name="connsiteY0" fmla="*/ 648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480 h 10000"/>
              <a:gd name="connsiteX0" fmla="*/ 4 w 10000"/>
              <a:gd name="connsiteY0" fmla="*/ 661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 w 10000"/>
              <a:gd name="connsiteY4" fmla="*/ 6616 h 10000"/>
              <a:gd name="connsiteX0" fmla="*/ 1 w 10001"/>
              <a:gd name="connsiteY0" fmla="*/ 6412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64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1" y="6412"/>
                </a:moveTo>
                <a:lnTo>
                  <a:pt x="10001" y="0"/>
                </a:lnTo>
                <a:lnTo>
                  <a:pt x="10001" y="10000"/>
                </a:lnTo>
                <a:lnTo>
                  <a:pt x="1" y="10000"/>
                </a:lnTo>
                <a:cubicBezTo>
                  <a:pt x="6" y="8781"/>
                  <a:pt x="-4" y="7631"/>
                  <a:pt x="1" y="6412"/>
                </a:cubicBezTo>
                <a:close/>
              </a:path>
            </a:pathLst>
          </a:custGeom>
          <a:solidFill>
            <a:srgbClr val="EE7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3047389" y="2021314"/>
            <a:ext cx="6096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3600" i="1" dirty="0" smtClean="0">
                <a:solidFill>
                  <a:srgbClr val="00206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‘Werkgevers moeten zich meer met de gezondheid van hun medewerkers bemoeien</a:t>
            </a:r>
            <a:r>
              <a:rPr lang="nl-NL" sz="4400" i="1" dirty="0" smtClean="0">
                <a:solidFill>
                  <a:srgbClr val="00206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’ </a:t>
            </a:r>
            <a:endParaRPr lang="nl-NL" sz="4400" i="1" dirty="0">
              <a:solidFill>
                <a:srgbClr val="002060"/>
              </a:solidFill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636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oomdiagram: Handmatige invoer 7"/>
          <p:cNvSpPr/>
          <p:nvPr/>
        </p:nvSpPr>
        <p:spPr>
          <a:xfrm>
            <a:off x="-1219" y="5363591"/>
            <a:ext cx="12193219" cy="149440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6 w 10000"/>
              <a:gd name="connsiteY0" fmla="*/ 63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6 w 10000"/>
              <a:gd name="connsiteY4" fmla="*/ 6344 h 10000"/>
              <a:gd name="connsiteX0" fmla="*/ 1 w 10005"/>
              <a:gd name="connsiteY0" fmla="*/ 6208 h 10000"/>
              <a:gd name="connsiteX1" fmla="*/ 10005 w 10005"/>
              <a:gd name="connsiteY1" fmla="*/ 0 h 10000"/>
              <a:gd name="connsiteX2" fmla="*/ 10005 w 10005"/>
              <a:gd name="connsiteY2" fmla="*/ 10000 h 10000"/>
              <a:gd name="connsiteX3" fmla="*/ 5 w 10005"/>
              <a:gd name="connsiteY3" fmla="*/ 10000 h 10000"/>
              <a:gd name="connsiteX4" fmla="*/ 1 w 10005"/>
              <a:gd name="connsiteY4" fmla="*/ 6208 h 10000"/>
              <a:gd name="connsiteX0" fmla="*/ 2 w 10002"/>
              <a:gd name="connsiteY0" fmla="*/ 624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242 h 10000"/>
              <a:gd name="connsiteX0" fmla="*/ 2 w 10002"/>
              <a:gd name="connsiteY0" fmla="*/ 648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480 h 10000"/>
              <a:gd name="connsiteX0" fmla="*/ 4 w 10000"/>
              <a:gd name="connsiteY0" fmla="*/ 661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 w 10000"/>
              <a:gd name="connsiteY4" fmla="*/ 6616 h 10000"/>
              <a:gd name="connsiteX0" fmla="*/ 1 w 10001"/>
              <a:gd name="connsiteY0" fmla="*/ 6412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64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1" y="6412"/>
                </a:moveTo>
                <a:lnTo>
                  <a:pt x="10001" y="0"/>
                </a:lnTo>
                <a:lnTo>
                  <a:pt x="10001" y="10000"/>
                </a:lnTo>
                <a:lnTo>
                  <a:pt x="1" y="10000"/>
                </a:lnTo>
                <a:cubicBezTo>
                  <a:pt x="6" y="8781"/>
                  <a:pt x="-4" y="7631"/>
                  <a:pt x="1" y="6412"/>
                </a:cubicBezTo>
                <a:close/>
              </a:path>
            </a:pathLst>
          </a:custGeom>
          <a:solidFill>
            <a:srgbClr val="EE7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Stroomdiagram: Handmatige invoer 7"/>
          <p:cNvSpPr/>
          <p:nvPr/>
        </p:nvSpPr>
        <p:spPr>
          <a:xfrm rot="10800000">
            <a:off x="-1220" y="-2796"/>
            <a:ext cx="12193219" cy="149440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6 w 10000"/>
              <a:gd name="connsiteY0" fmla="*/ 63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6 w 10000"/>
              <a:gd name="connsiteY4" fmla="*/ 6344 h 10000"/>
              <a:gd name="connsiteX0" fmla="*/ 1 w 10005"/>
              <a:gd name="connsiteY0" fmla="*/ 6208 h 10000"/>
              <a:gd name="connsiteX1" fmla="*/ 10005 w 10005"/>
              <a:gd name="connsiteY1" fmla="*/ 0 h 10000"/>
              <a:gd name="connsiteX2" fmla="*/ 10005 w 10005"/>
              <a:gd name="connsiteY2" fmla="*/ 10000 h 10000"/>
              <a:gd name="connsiteX3" fmla="*/ 5 w 10005"/>
              <a:gd name="connsiteY3" fmla="*/ 10000 h 10000"/>
              <a:gd name="connsiteX4" fmla="*/ 1 w 10005"/>
              <a:gd name="connsiteY4" fmla="*/ 6208 h 10000"/>
              <a:gd name="connsiteX0" fmla="*/ 2 w 10002"/>
              <a:gd name="connsiteY0" fmla="*/ 624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242 h 10000"/>
              <a:gd name="connsiteX0" fmla="*/ 2 w 10002"/>
              <a:gd name="connsiteY0" fmla="*/ 648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480 h 10000"/>
              <a:gd name="connsiteX0" fmla="*/ 4 w 10000"/>
              <a:gd name="connsiteY0" fmla="*/ 661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 w 10000"/>
              <a:gd name="connsiteY4" fmla="*/ 6616 h 10000"/>
              <a:gd name="connsiteX0" fmla="*/ 1 w 10001"/>
              <a:gd name="connsiteY0" fmla="*/ 6412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64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1" y="6412"/>
                </a:moveTo>
                <a:lnTo>
                  <a:pt x="10001" y="0"/>
                </a:lnTo>
                <a:lnTo>
                  <a:pt x="10001" y="10000"/>
                </a:lnTo>
                <a:lnTo>
                  <a:pt x="1" y="10000"/>
                </a:lnTo>
                <a:cubicBezTo>
                  <a:pt x="6" y="8781"/>
                  <a:pt x="-4" y="7631"/>
                  <a:pt x="1" y="6412"/>
                </a:cubicBezTo>
                <a:close/>
              </a:path>
            </a:pathLst>
          </a:custGeom>
          <a:solidFill>
            <a:srgbClr val="EE7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1284132" y="1986214"/>
            <a:ext cx="9622513" cy="2882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800" i="1" dirty="0" smtClean="0">
                <a:solidFill>
                  <a:srgbClr val="00206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Welke rol moet management/directie hebben in een vitaliteitsprogramma?</a:t>
            </a:r>
          </a:p>
          <a:p>
            <a:endParaRPr lang="nl-NL" sz="3733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406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49" y="187944"/>
            <a:ext cx="3068256" cy="748433"/>
          </a:xfrm>
          <a:prstGeom prst="rect">
            <a:avLst/>
          </a:prstGeom>
        </p:spPr>
      </p:pic>
      <p:sp>
        <p:nvSpPr>
          <p:cNvPr id="16" name="Tijdelijke aanduiding voor inhoud 2"/>
          <p:cNvSpPr txBox="1">
            <a:spLocks/>
          </p:cNvSpPr>
          <p:nvPr/>
        </p:nvSpPr>
        <p:spPr>
          <a:xfrm>
            <a:off x="1271673" y="41539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 smtClean="0">
              <a:solidFill>
                <a:srgbClr val="2D3453"/>
              </a:solidFill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514813" y="299295"/>
            <a:ext cx="76830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>
                <a:solidFill>
                  <a:srgbClr val="2D3453"/>
                </a:solidFill>
              </a:rPr>
              <a:t>Visie en uitstraling als basis van ieder concept</a:t>
            </a:r>
            <a:endParaRPr lang="nl-NL" sz="4400" b="1" dirty="0">
              <a:solidFill>
                <a:srgbClr val="2D3453"/>
              </a:solidFill>
            </a:endParaRPr>
          </a:p>
        </p:txBody>
      </p:sp>
      <p:sp>
        <p:nvSpPr>
          <p:cNvPr id="10" name="Stroomdiagram: Handmatige invoer 7"/>
          <p:cNvSpPr/>
          <p:nvPr/>
        </p:nvSpPr>
        <p:spPr>
          <a:xfrm>
            <a:off x="-1219" y="5363591"/>
            <a:ext cx="12193219" cy="149440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6 w 10000"/>
              <a:gd name="connsiteY0" fmla="*/ 63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6 w 10000"/>
              <a:gd name="connsiteY4" fmla="*/ 6344 h 10000"/>
              <a:gd name="connsiteX0" fmla="*/ 1 w 10005"/>
              <a:gd name="connsiteY0" fmla="*/ 6208 h 10000"/>
              <a:gd name="connsiteX1" fmla="*/ 10005 w 10005"/>
              <a:gd name="connsiteY1" fmla="*/ 0 h 10000"/>
              <a:gd name="connsiteX2" fmla="*/ 10005 w 10005"/>
              <a:gd name="connsiteY2" fmla="*/ 10000 h 10000"/>
              <a:gd name="connsiteX3" fmla="*/ 5 w 10005"/>
              <a:gd name="connsiteY3" fmla="*/ 10000 h 10000"/>
              <a:gd name="connsiteX4" fmla="*/ 1 w 10005"/>
              <a:gd name="connsiteY4" fmla="*/ 6208 h 10000"/>
              <a:gd name="connsiteX0" fmla="*/ 2 w 10002"/>
              <a:gd name="connsiteY0" fmla="*/ 624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242 h 10000"/>
              <a:gd name="connsiteX0" fmla="*/ 2 w 10002"/>
              <a:gd name="connsiteY0" fmla="*/ 648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480 h 10000"/>
              <a:gd name="connsiteX0" fmla="*/ 4 w 10000"/>
              <a:gd name="connsiteY0" fmla="*/ 661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 w 10000"/>
              <a:gd name="connsiteY4" fmla="*/ 6616 h 10000"/>
              <a:gd name="connsiteX0" fmla="*/ 1 w 10001"/>
              <a:gd name="connsiteY0" fmla="*/ 6412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64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1" y="6412"/>
                </a:moveTo>
                <a:lnTo>
                  <a:pt x="10001" y="0"/>
                </a:lnTo>
                <a:lnTo>
                  <a:pt x="10001" y="10000"/>
                </a:lnTo>
                <a:lnTo>
                  <a:pt x="1" y="10000"/>
                </a:lnTo>
                <a:cubicBezTo>
                  <a:pt x="6" y="8781"/>
                  <a:pt x="-4" y="7631"/>
                  <a:pt x="1" y="6412"/>
                </a:cubicBezTo>
                <a:close/>
              </a:path>
            </a:pathLst>
          </a:custGeom>
          <a:solidFill>
            <a:srgbClr val="EE7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4813" y="2146018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nl-NL" sz="3200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Het voortraject vormt de basis</a:t>
            </a:r>
          </a:p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nl-NL" sz="3200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Communicatieplan opstellen</a:t>
            </a:r>
          </a:p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nl-NL" sz="3200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Implementatieplan opstellen</a:t>
            </a:r>
          </a:p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nl-NL" sz="3200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Gedeelde verantwoordelijkheid leverancier en   klant</a:t>
            </a:r>
          </a:p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nl-NL" sz="3200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Durf de verantwoordelijkheid uit handen te geven</a:t>
            </a:r>
          </a:p>
          <a:p>
            <a:pPr>
              <a:lnSpc>
                <a:spcPct val="100000"/>
              </a:lnSpc>
              <a:buBlip>
                <a:blip r:embed="rId4"/>
              </a:buBlip>
            </a:pPr>
            <a:endParaRPr lang="nl-NL" sz="3200" dirty="0" smtClean="0">
              <a:solidFill>
                <a:srgbClr val="2D345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37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49" y="187944"/>
            <a:ext cx="3068256" cy="748433"/>
          </a:xfrm>
          <a:prstGeom prst="rect">
            <a:avLst/>
          </a:prstGeom>
        </p:spPr>
      </p:pic>
      <p:sp>
        <p:nvSpPr>
          <p:cNvPr id="16" name="Tijdelijke aanduiding voor inhoud 2"/>
          <p:cNvSpPr txBox="1">
            <a:spLocks/>
          </p:cNvSpPr>
          <p:nvPr/>
        </p:nvSpPr>
        <p:spPr>
          <a:xfrm>
            <a:off x="1271673" y="41539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 smtClean="0">
              <a:solidFill>
                <a:srgbClr val="2D3453"/>
              </a:solidFill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514813" y="299295"/>
            <a:ext cx="76830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>
                <a:solidFill>
                  <a:srgbClr val="2D3453"/>
                </a:solidFill>
              </a:rPr>
              <a:t>5 tips voor een succesvol vitaliteitsprogramma</a:t>
            </a:r>
            <a:endParaRPr lang="nl-NL" sz="4400" b="1" dirty="0">
              <a:solidFill>
                <a:srgbClr val="2D3453"/>
              </a:solidFill>
            </a:endParaRPr>
          </a:p>
        </p:txBody>
      </p:sp>
      <p:sp>
        <p:nvSpPr>
          <p:cNvPr id="10" name="Stroomdiagram: Handmatige invoer 7"/>
          <p:cNvSpPr/>
          <p:nvPr/>
        </p:nvSpPr>
        <p:spPr>
          <a:xfrm>
            <a:off x="-1219" y="5363591"/>
            <a:ext cx="12193219" cy="149440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6 w 10000"/>
              <a:gd name="connsiteY0" fmla="*/ 63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6 w 10000"/>
              <a:gd name="connsiteY4" fmla="*/ 6344 h 10000"/>
              <a:gd name="connsiteX0" fmla="*/ 1 w 10005"/>
              <a:gd name="connsiteY0" fmla="*/ 6208 h 10000"/>
              <a:gd name="connsiteX1" fmla="*/ 10005 w 10005"/>
              <a:gd name="connsiteY1" fmla="*/ 0 h 10000"/>
              <a:gd name="connsiteX2" fmla="*/ 10005 w 10005"/>
              <a:gd name="connsiteY2" fmla="*/ 10000 h 10000"/>
              <a:gd name="connsiteX3" fmla="*/ 5 w 10005"/>
              <a:gd name="connsiteY3" fmla="*/ 10000 h 10000"/>
              <a:gd name="connsiteX4" fmla="*/ 1 w 10005"/>
              <a:gd name="connsiteY4" fmla="*/ 6208 h 10000"/>
              <a:gd name="connsiteX0" fmla="*/ 2 w 10002"/>
              <a:gd name="connsiteY0" fmla="*/ 624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242 h 10000"/>
              <a:gd name="connsiteX0" fmla="*/ 2 w 10002"/>
              <a:gd name="connsiteY0" fmla="*/ 648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480 h 10000"/>
              <a:gd name="connsiteX0" fmla="*/ 4 w 10000"/>
              <a:gd name="connsiteY0" fmla="*/ 661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 w 10000"/>
              <a:gd name="connsiteY4" fmla="*/ 6616 h 10000"/>
              <a:gd name="connsiteX0" fmla="*/ 1 w 10001"/>
              <a:gd name="connsiteY0" fmla="*/ 6412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64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1" y="6412"/>
                </a:moveTo>
                <a:lnTo>
                  <a:pt x="10001" y="0"/>
                </a:lnTo>
                <a:lnTo>
                  <a:pt x="10001" y="10000"/>
                </a:lnTo>
                <a:lnTo>
                  <a:pt x="1" y="10000"/>
                </a:lnTo>
                <a:cubicBezTo>
                  <a:pt x="6" y="8781"/>
                  <a:pt x="-4" y="7631"/>
                  <a:pt x="1" y="6412"/>
                </a:cubicBezTo>
                <a:close/>
              </a:path>
            </a:pathLst>
          </a:custGeom>
          <a:solidFill>
            <a:srgbClr val="EE7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4813" y="2146018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nl-NL" sz="3200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Behoefteanalyse</a:t>
            </a:r>
          </a:p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nl-NL" sz="3200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Eenduidige boodschap</a:t>
            </a:r>
          </a:p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nl-NL" sz="3200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Stimuleer eigen initiatieven van medewerkers</a:t>
            </a:r>
          </a:p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nl-NL" sz="3200" dirty="0" err="1" smtClean="0">
                <a:solidFill>
                  <a:srgbClr val="2D3453"/>
                </a:solidFill>
                <a:latin typeface="Century Gothic" panose="020B0502020202020204" pitchFamily="34" charset="0"/>
              </a:rPr>
              <a:t>Positiviteit</a:t>
            </a:r>
            <a:endParaRPr lang="nl-NL" sz="3200" dirty="0" smtClean="0">
              <a:solidFill>
                <a:srgbClr val="2D3453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nl-NL" sz="3200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Plezier!</a:t>
            </a:r>
          </a:p>
          <a:p>
            <a:pPr>
              <a:lnSpc>
                <a:spcPct val="100000"/>
              </a:lnSpc>
              <a:buBlip>
                <a:blip r:embed="rId4"/>
              </a:buBlip>
            </a:pPr>
            <a:endParaRPr lang="nl-NL" sz="3200" dirty="0" smtClean="0">
              <a:solidFill>
                <a:srgbClr val="2D345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20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49" y="187944"/>
            <a:ext cx="3068256" cy="748433"/>
          </a:xfrm>
          <a:prstGeom prst="rect">
            <a:avLst/>
          </a:prstGeom>
        </p:spPr>
      </p:pic>
      <p:sp>
        <p:nvSpPr>
          <p:cNvPr id="16" name="Tijdelijke aanduiding voor inhoud 2"/>
          <p:cNvSpPr txBox="1">
            <a:spLocks/>
          </p:cNvSpPr>
          <p:nvPr/>
        </p:nvSpPr>
        <p:spPr>
          <a:xfrm>
            <a:off x="1271673" y="41539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 smtClean="0">
              <a:solidFill>
                <a:srgbClr val="2D3453"/>
              </a:solidFill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514813" y="299295"/>
            <a:ext cx="7683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>
                <a:solidFill>
                  <a:srgbClr val="2D3453"/>
                </a:solidFill>
              </a:rPr>
              <a:t>Post sector &amp;</a:t>
            </a:r>
            <a:r>
              <a:rPr lang="nl-NL" sz="4400" b="1" dirty="0">
                <a:solidFill>
                  <a:srgbClr val="2D3453"/>
                </a:solidFill>
              </a:rPr>
              <a:t> </a:t>
            </a:r>
            <a:r>
              <a:rPr lang="nl-NL" sz="4400" b="1" dirty="0" smtClean="0">
                <a:solidFill>
                  <a:srgbClr val="2D3453"/>
                </a:solidFill>
              </a:rPr>
              <a:t>Vitaliteit</a:t>
            </a:r>
            <a:endParaRPr lang="nl-NL" sz="4400" b="1" dirty="0">
              <a:solidFill>
                <a:srgbClr val="2D3453"/>
              </a:solidFill>
            </a:endParaRPr>
          </a:p>
        </p:txBody>
      </p:sp>
      <p:sp>
        <p:nvSpPr>
          <p:cNvPr id="10" name="Stroomdiagram: Handmatige invoer 7"/>
          <p:cNvSpPr/>
          <p:nvPr/>
        </p:nvSpPr>
        <p:spPr>
          <a:xfrm>
            <a:off x="-1219" y="5363591"/>
            <a:ext cx="12193219" cy="149440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6 w 10000"/>
              <a:gd name="connsiteY0" fmla="*/ 63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6 w 10000"/>
              <a:gd name="connsiteY4" fmla="*/ 6344 h 10000"/>
              <a:gd name="connsiteX0" fmla="*/ 1 w 10005"/>
              <a:gd name="connsiteY0" fmla="*/ 6208 h 10000"/>
              <a:gd name="connsiteX1" fmla="*/ 10005 w 10005"/>
              <a:gd name="connsiteY1" fmla="*/ 0 h 10000"/>
              <a:gd name="connsiteX2" fmla="*/ 10005 w 10005"/>
              <a:gd name="connsiteY2" fmla="*/ 10000 h 10000"/>
              <a:gd name="connsiteX3" fmla="*/ 5 w 10005"/>
              <a:gd name="connsiteY3" fmla="*/ 10000 h 10000"/>
              <a:gd name="connsiteX4" fmla="*/ 1 w 10005"/>
              <a:gd name="connsiteY4" fmla="*/ 6208 h 10000"/>
              <a:gd name="connsiteX0" fmla="*/ 2 w 10002"/>
              <a:gd name="connsiteY0" fmla="*/ 624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242 h 10000"/>
              <a:gd name="connsiteX0" fmla="*/ 2 w 10002"/>
              <a:gd name="connsiteY0" fmla="*/ 648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480 h 10000"/>
              <a:gd name="connsiteX0" fmla="*/ 4 w 10000"/>
              <a:gd name="connsiteY0" fmla="*/ 661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 w 10000"/>
              <a:gd name="connsiteY4" fmla="*/ 6616 h 10000"/>
              <a:gd name="connsiteX0" fmla="*/ 1 w 10001"/>
              <a:gd name="connsiteY0" fmla="*/ 6412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64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1" y="6412"/>
                </a:moveTo>
                <a:lnTo>
                  <a:pt x="10001" y="0"/>
                </a:lnTo>
                <a:lnTo>
                  <a:pt x="10001" y="10000"/>
                </a:lnTo>
                <a:lnTo>
                  <a:pt x="1" y="10000"/>
                </a:lnTo>
                <a:cubicBezTo>
                  <a:pt x="6" y="8781"/>
                  <a:pt x="-4" y="7631"/>
                  <a:pt x="1" y="6412"/>
                </a:cubicBezTo>
                <a:close/>
              </a:path>
            </a:pathLst>
          </a:custGeom>
          <a:solidFill>
            <a:srgbClr val="EE7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4813" y="1445246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l-NL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Krimpende sector</a:t>
            </a:r>
            <a:endParaRPr lang="nl-NL" dirty="0" smtClean="0">
              <a:solidFill>
                <a:srgbClr val="2D3453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nl-NL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Kleine baantjes (8-15 uur per week)</a:t>
            </a:r>
          </a:p>
          <a:p>
            <a:pPr>
              <a:lnSpc>
                <a:spcPct val="100000"/>
              </a:lnSpc>
            </a:pPr>
            <a:r>
              <a:rPr lang="nl-NL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Solistisch werk</a:t>
            </a:r>
          </a:p>
          <a:p>
            <a:pPr>
              <a:lnSpc>
                <a:spcPct val="100000"/>
              </a:lnSpc>
            </a:pPr>
            <a:r>
              <a:rPr lang="nl-NL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Gebrek aan loyaliteit</a:t>
            </a:r>
          </a:p>
          <a:p>
            <a:pPr>
              <a:lnSpc>
                <a:spcPct val="100000"/>
              </a:lnSpc>
            </a:pPr>
            <a:r>
              <a:rPr lang="nl-NL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Kwetsbare werknemers </a:t>
            </a:r>
            <a:endParaRPr lang="nl-NL" dirty="0" smtClean="0">
              <a:solidFill>
                <a:srgbClr val="2D3453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nl-NL" dirty="0">
              <a:solidFill>
                <a:srgbClr val="2D3453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l-NL" sz="3200" b="1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Vitaliteit als bindmiddel</a:t>
            </a:r>
          </a:p>
          <a:p>
            <a:pPr>
              <a:lnSpc>
                <a:spcPct val="100000"/>
              </a:lnSpc>
            </a:pPr>
            <a:endParaRPr lang="nl-NL" sz="3200" dirty="0" smtClean="0">
              <a:solidFill>
                <a:srgbClr val="2D3453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nl-NL" sz="3200" dirty="0" smtClean="0">
              <a:solidFill>
                <a:srgbClr val="2D345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52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0" y="0"/>
            <a:ext cx="12197334" cy="6858000"/>
          </a:xfrm>
          <a:prstGeom prst="rect">
            <a:avLst/>
          </a:prstGeom>
          <a:solidFill>
            <a:srgbClr val="EE7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0" y="2049735"/>
            <a:ext cx="12197334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733" i="1" dirty="0" smtClean="0">
                <a:solidFill>
                  <a:srgbClr val="00206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Dank voor jullie aandacht en medewerking!</a:t>
            </a:r>
            <a:endParaRPr lang="nl-NL" sz="3733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Freeform 170"/>
          <p:cNvSpPr>
            <a:spLocks noChangeArrowheads="1"/>
          </p:cNvSpPr>
          <p:nvPr/>
        </p:nvSpPr>
        <p:spPr bwMode="auto">
          <a:xfrm>
            <a:off x="5034418" y="4165128"/>
            <a:ext cx="2121941" cy="1453170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rgbClr val="2D3453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pPr>
              <a:defRPr/>
            </a:pPr>
            <a:endParaRPr lang="en-US" sz="2400" dirty="0">
              <a:latin typeface="Roboto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358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49" y="187944"/>
            <a:ext cx="3068256" cy="748433"/>
          </a:xfrm>
          <a:prstGeom prst="rect">
            <a:avLst/>
          </a:prstGeom>
        </p:spPr>
      </p:pic>
      <p:sp>
        <p:nvSpPr>
          <p:cNvPr id="16" name="Tijdelijke aanduiding voor inhoud 2"/>
          <p:cNvSpPr txBox="1">
            <a:spLocks/>
          </p:cNvSpPr>
          <p:nvPr/>
        </p:nvSpPr>
        <p:spPr>
          <a:xfrm>
            <a:off x="1271673" y="41539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 smtClean="0">
              <a:solidFill>
                <a:srgbClr val="2D3453"/>
              </a:solidFill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514813" y="299295"/>
            <a:ext cx="7683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>
                <a:solidFill>
                  <a:srgbClr val="2D3453"/>
                </a:solidFill>
              </a:rPr>
              <a:t>Pilot Sectorplan Post &amp; Koeriers</a:t>
            </a:r>
            <a:endParaRPr lang="nl-NL" sz="4400" b="1" dirty="0">
              <a:solidFill>
                <a:srgbClr val="2D3453"/>
              </a:solidFill>
            </a:endParaRPr>
          </a:p>
        </p:txBody>
      </p:sp>
      <p:sp>
        <p:nvSpPr>
          <p:cNvPr id="10" name="Stroomdiagram: Handmatige invoer 7"/>
          <p:cNvSpPr/>
          <p:nvPr/>
        </p:nvSpPr>
        <p:spPr>
          <a:xfrm>
            <a:off x="-1219" y="5363591"/>
            <a:ext cx="12193219" cy="149440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6 w 10000"/>
              <a:gd name="connsiteY0" fmla="*/ 63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6 w 10000"/>
              <a:gd name="connsiteY4" fmla="*/ 6344 h 10000"/>
              <a:gd name="connsiteX0" fmla="*/ 1 w 10005"/>
              <a:gd name="connsiteY0" fmla="*/ 6208 h 10000"/>
              <a:gd name="connsiteX1" fmla="*/ 10005 w 10005"/>
              <a:gd name="connsiteY1" fmla="*/ 0 h 10000"/>
              <a:gd name="connsiteX2" fmla="*/ 10005 w 10005"/>
              <a:gd name="connsiteY2" fmla="*/ 10000 h 10000"/>
              <a:gd name="connsiteX3" fmla="*/ 5 w 10005"/>
              <a:gd name="connsiteY3" fmla="*/ 10000 h 10000"/>
              <a:gd name="connsiteX4" fmla="*/ 1 w 10005"/>
              <a:gd name="connsiteY4" fmla="*/ 6208 h 10000"/>
              <a:gd name="connsiteX0" fmla="*/ 2 w 10002"/>
              <a:gd name="connsiteY0" fmla="*/ 624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242 h 10000"/>
              <a:gd name="connsiteX0" fmla="*/ 2 w 10002"/>
              <a:gd name="connsiteY0" fmla="*/ 648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480 h 10000"/>
              <a:gd name="connsiteX0" fmla="*/ 4 w 10000"/>
              <a:gd name="connsiteY0" fmla="*/ 661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 w 10000"/>
              <a:gd name="connsiteY4" fmla="*/ 6616 h 10000"/>
              <a:gd name="connsiteX0" fmla="*/ 1 w 10001"/>
              <a:gd name="connsiteY0" fmla="*/ 6412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64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1" y="6412"/>
                </a:moveTo>
                <a:lnTo>
                  <a:pt x="10001" y="0"/>
                </a:lnTo>
                <a:lnTo>
                  <a:pt x="10001" y="10000"/>
                </a:lnTo>
                <a:lnTo>
                  <a:pt x="1" y="10000"/>
                </a:lnTo>
                <a:cubicBezTo>
                  <a:pt x="6" y="8781"/>
                  <a:pt x="-4" y="7631"/>
                  <a:pt x="1" y="6412"/>
                </a:cubicBezTo>
                <a:close/>
              </a:path>
            </a:pathLst>
          </a:custGeom>
          <a:solidFill>
            <a:srgbClr val="EE7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4813" y="1445246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b="1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Doelstelling</a:t>
            </a:r>
            <a:r>
              <a:rPr lang="nl-NL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nl-NL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Inzicht in belemmeringen die binding in de weg staan</a:t>
            </a:r>
          </a:p>
          <a:p>
            <a:pPr>
              <a:lnSpc>
                <a:spcPct val="100000"/>
              </a:lnSpc>
            </a:pPr>
            <a:r>
              <a:rPr lang="nl-NL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Inzicht in factoren die bijdragen aan vitaliteit voor postbezorger</a:t>
            </a:r>
            <a:endParaRPr lang="nl-NL" dirty="0">
              <a:solidFill>
                <a:srgbClr val="2D3453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nl-NL" b="1" dirty="0" smtClean="0">
              <a:solidFill>
                <a:srgbClr val="2D3453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l-NL" b="1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Aanpak</a:t>
            </a:r>
            <a:r>
              <a:rPr lang="nl-NL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:	3 pilots met een verschillende insteek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dirty="0">
                <a:solidFill>
                  <a:srgbClr val="2D3453"/>
                </a:solidFill>
                <a:latin typeface="Century Gothic" panose="020B0502020202020204" pitchFamily="34" charset="0"/>
              </a:rPr>
              <a:t>	</a:t>
            </a:r>
            <a:r>
              <a:rPr lang="nl-NL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	gezamenlijke meting en evaluatie</a:t>
            </a:r>
          </a:p>
          <a:p>
            <a:pPr marL="0" indent="0">
              <a:lnSpc>
                <a:spcPct val="100000"/>
              </a:lnSpc>
              <a:buNone/>
            </a:pPr>
            <a:endParaRPr lang="nl-NL" sz="3200" dirty="0" smtClean="0">
              <a:solidFill>
                <a:srgbClr val="2D3453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nl-NL" sz="3200" dirty="0" smtClean="0">
              <a:solidFill>
                <a:srgbClr val="2D3453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nl-NL" sz="3200" dirty="0" smtClean="0">
              <a:solidFill>
                <a:srgbClr val="2D345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065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49" y="187944"/>
            <a:ext cx="3068256" cy="748433"/>
          </a:xfrm>
          <a:prstGeom prst="rect">
            <a:avLst/>
          </a:prstGeom>
        </p:spPr>
      </p:pic>
      <p:sp>
        <p:nvSpPr>
          <p:cNvPr id="16" name="Tijdelijke aanduiding voor inhoud 2"/>
          <p:cNvSpPr txBox="1">
            <a:spLocks/>
          </p:cNvSpPr>
          <p:nvPr/>
        </p:nvSpPr>
        <p:spPr>
          <a:xfrm>
            <a:off x="1271673" y="41539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 smtClean="0">
              <a:solidFill>
                <a:srgbClr val="2D3453"/>
              </a:solidFill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514813" y="299295"/>
            <a:ext cx="7683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>
                <a:solidFill>
                  <a:srgbClr val="2D3453"/>
                </a:solidFill>
              </a:rPr>
              <a:t>Leerpunten tot heden</a:t>
            </a:r>
            <a:endParaRPr lang="nl-NL" sz="4400" b="1" dirty="0">
              <a:solidFill>
                <a:srgbClr val="2D3453"/>
              </a:solidFill>
            </a:endParaRPr>
          </a:p>
        </p:txBody>
      </p:sp>
      <p:sp>
        <p:nvSpPr>
          <p:cNvPr id="10" name="Stroomdiagram: Handmatige invoer 7"/>
          <p:cNvSpPr/>
          <p:nvPr/>
        </p:nvSpPr>
        <p:spPr>
          <a:xfrm>
            <a:off x="-1219" y="5363591"/>
            <a:ext cx="12193219" cy="149440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6 w 10000"/>
              <a:gd name="connsiteY0" fmla="*/ 63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6 w 10000"/>
              <a:gd name="connsiteY4" fmla="*/ 6344 h 10000"/>
              <a:gd name="connsiteX0" fmla="*/ 1 w 10005"/>
              <a:gd name="connsiteY0" fmla="*/ 6208 h 10000"/>
              <a:gd name="connsiteX1" fmla="*/ 10005 w 10005"/>
              <a:gd name="connsiteY1" fmla="*/ 0 h 10000"/>
              <a:gd name="connsiteX2" fmla="*/ 10005 w 10005"/>
              <a:gd name="connsiteY2" fmla="*/ 10000 h 10000"/>
              <a:gd name="connsiteX3" fmla="*/ 5 w 10005"/>
              <a:gd name="connsiteY3" fmla="*/ 10000 h 10000"/>
              <a:gd name="connsiteX4" fmla="*/ 1 w 10005"/>
              <a:gd name="connsiteY4" fmla="*/ 6208 h 10000"/>
              <a:gd name="connsiteX0" fmla="*/ 2 w 10002"/>
              <a:gd name="connsiteY0" fmla="*/ 624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242 h 10000"/>
              <a:gd name="connsiteX0" fmla="*/ 2 w 10002"/>
              <a:gd name="connsiteY0" fmla="*/ 648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480 h 10000"/>
              <a:gd name="connsiteX0" fmla="*/ 4 w 10000"/>
              <a:gd name="connsiteY0" fmla="*/ 661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 w 10000"/>
              <a:gd name="connsiteY4" fmla="*/ 6616 h 10000"/>
              <a:gd name="connsiteX0" fmla="*/ 1 w 10001"/>
              <a:gd name="connsiteY0" fmla="*/ 6412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64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1" y="6412"/>
                </a:moveTo>
                <a:lnTo>
                  <a:pt x="10001" y="0"/>
                </a:lnTo>
                <a:lnTo>
                  <a:pt x="10001" y="10000"/>
                </a:lnTo>
                <a:lnTo>
                  <a:pt x="1" y="10000"/>
                </a:lnTo>
                <a:cubicBezTo>
                  <a:pt x="6" y="8781"/>
                  <a:pt x="-4" y="7631"/>
                  <a:pt x="1" y="6412"/>
                </a:cubicBezTo>
                <a:close/>
              </a:path>
            </a:pathLst>
          </a:custGeom>
          <a:solidFill>
            <a:srgbClr val="EE7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4813" y="1445246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nl-NL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Lastig om de niet intrinsiek gemotiveerde medewerkers mee te krijgen</a:t>
            </a:r>
          </a:p>
          <a:p>
            <a:pPr>
              <a:lnSpc>
                <a:spcPct val="100000"/>
              </a:lnSpc>
            </a:pPr>
            <a:r>
              <a:rPr lang="nl-NL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Het moet vooral leuk en eenvoudig zijn</a:t>
            </a:r>
          </a:p>
          <a:p>
            <a:pPr>
              <a:lnSpc>
                <a:spcPct val="100000"/>
              </a:lnSpc>
            </a:pPr>
            <a:r>
              <a:rPr lang="nl-NL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Cruciale rol leidinggevende</a:t>
            </a:r>
          </a:p>
          <a:p>
            <a:pPr marL="0" indent="0">
              <a:lnSpc>
                <a:spcPct val="100000"/>
              </a:lnSpc>
              <a:buNone/>
            </a:pPr>
            <a:endParaRPr lang="nl-NL" dirty="0" smtClean="0">
              <a:solidFill>
                <a:srgbClr val="2D3453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nl-NL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De gemiddelde postbezorger is redelijk vitaal, maar er zijn zeker aandachtspunten:</a:t>
            </a:r>
          </a:p>
          <a:p>
            <a:pPr marL="0" indent="0">
              <a:lnSpc>
                <a:spcPct val="100000"/>
              </a:lnSpc>
              <a:buNone/>
            </a:pPr>
            <a:endParaRPr lang="nl-NL" dirty="0" smtClean="0">
              <a:solidFill>
                <a:srgbClr val="2D3453"/>
              </a:solidFill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nl-NL" sz="2800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75% wil gezonder leven</a:t>
            </a:r>
          </a:p>
          <a:p>
            <a:pPr lvl="1">
              <a:lnSpc>
                <a:spcPct val="100000"/>
              </a:lnSpc>
            </a:pPr>
            <a:r>
              <a:rPr lang="nl-NL" sz="2800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Bewegen veel maar 55% sport niet</a:t>
            </a:r>
          </a:p>
          <a:p>
            <a:pPr lvl="1">
              <a:lnSpc>
                <a:spcPct val="100000"/>
              </a:lnSpc>
            </a:pPr>
            <a:r>
              <a:rPr lang="nl-NL" sz="2800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60% wil stress verlagen</a:t>
            </a:r>
          </a:p>
          <a:p>
            <a:pPr lvl="1">
              <a:lnSpc>
                <a:spcPct val="100000"/>
              </a:lnSpc>
            </a:pPr>
            <a:r>
              <a:rPr lang="nl-NL" sz="2800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40% niet tevreden over slaap</a:t>
            </a:r>
          </a:p>
          <a:p>
            <a:pPr lvl="1">
              <a:lnSpc>
                <a:spcPct val="100000"/>
              </a:lnSpc>
            </a:pPr>
            <a:r>
              <a:rPr lang="nl-NL" sz="2800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75%-90% vindt vitaliteit een eigen verantwoordelijkheid</a:t>
            </a:r>
          </a:p>
          <a:p>
            <a:pPr marL="0" indent="0">
              <a:lnSpc>
                <a:spcPct val="100000"/>
              </a:lnSpc>
              <a:buNone/>
            </a:pPr>
            <a:endParaRPr lang="nl-NL" sz="3200" dirty="0" smtClean="0">
              <a:solidFill>
                <a:srgbClr val="2D3453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buBlip>
                <a:blip r:embed="rId4"/>
              </a:buBlip>
            </a:pPr>
            <a:endParaRPr lang="nl-NL" sz="3200" dirty="0" smtClean="0">
              <a:solidFill>
                <a:srgbClr val="2D345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8384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troomdiagram: Handmatige invoer 7"/>
          <p:cNvSpPr/>
          <p:nvPr/>
        </p:nvSpPr>
        <p:spPr>
          <a:xfrm>
            <a:off x="-1219" y="5363591"/>
            <a:ext cx="12193219" cy="149440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6 w 10000"/>
              <a:gd name="connsiteY0" fmla="*/ 63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6 w 10000"/>
              <a:gd name="connsiteY4" fmla="*/ 6344 h 10000"/>
              <a:gd name="connsiteX0" fmla="*/ 1 w 10005"/>
              <a:gd name="connsiteY0" fmla="*/ 6208 h 10000"/>
              <a:gd name="connsiteX1" fmla="*/ 10005 w 10005"/>
              <a:gd name="connsiteY1" fmla="*/ 0 h 10000"/>
              <a:gd name="connsiteX2" fmla="*/ 10005 w 10005"/>
              <a:gd name="connsiteY2" fmla="*/ 10000 h 10000"/>
              <a:gd name="connsiteX3" fmla="*/ 5 w 10005"/>
              <a:gd name="connsiteY3" fmla="*/ 10000 h 10000"/>
              <a:gd name="connsiteX4" fmla="*/ 1 w 10005"/>
              <a:gd name="connsiteY4" fmla="*/ 6208 h 10000"/>
              <a:gd name="connsiteX0" fmla="*/ 2 w 10002"/>
              <a:gd name="connsiteY0" fmla="*/ 624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242 h 10000"/>
              <a:gd name="connsiteX0" fmla="*/ 2 w 10002"/>
              <a:gd name="connsiteY0" fmla="*/ 648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480 h 10000"/>
              <a:gd name="connsiteX0" fmla="*/ 4 w 10000"/>
              <a:gd name="connsiteY0" fmla="*/ 661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 w 10000"/>
              <a:gd name="connsiteY4" fmla="*/ 6616 h 10000"/>
              <a:gd name="connsiteX0" fmla="*/ 1 w 10001"/>
              <a:gd name="connsiteY0" fmla="*/ 6412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64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1" y="6412"/>
                </a:moveTo>
                <a:lnTo>
                  <a:pt x="10001" y="0"/>
                </a:lnTo>
                <a:lnTo>
                  <a:pt x="10001" y="10000"/>
                </a:lnTo>
                <a:lnTo>
                  <a:pt x="1" y="10000"/>
                </a:lnTo>
                <a:cubicBezTo>
                  <a:pt x="6" y="8781"/>
                  <a:pt x="-4" y="7631"/>
                  <a:pt x="1" y="6412"/>
                </a:cubicBezTo>
                <a:close/>
              </a:path>
            </a:pathLst>
          </a:custGeom>
          <a:solidFill>
            <a:srgbClr val="EE7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63" y="1063898"/>
            <a:ext cx="7695253" cy="430453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49" y="187944"/>
            <a:ext cx="3068256" cy="748433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098243" y="230696"/>
            <a:ext cx="3994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>
                <a:solidFill>
                  <a:srgbClr val="2D3453"/>
                </a:solidFill>
              </a:rPr>
              <a:t>Vitaliteit PostNL</a:t>
            </a:r>
            <a:endParaRPr lang="nl-NL" sz="4400" b="1" dirty="0">
              <a:solidFill>
                <a:srgbClr val="2D34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223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2" r="56920"/>
          <a:stretch/>
        </p:blipFill>
        <p:spPr>
          <a:xfrm>
            <a:off x="9971314" y="0"/>
            <a:ext cx="2220686" cy="560251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473" y="320303"/>
            <a:ext cx="3068256" cy="748433"/>
          </a:xfrm>
          <a:prstGeom prst="rect">
            <a:avLst/>
          </a:prstGeom>
        </p:spPr>
      </p:pic>
      <p:sp>
        <p:nvSpPr>
          <p:cNvPr id="16" name="Tijdelijke aanduiding voor inhoud 2"/>
          <p:cNvSpPr txBox="1">
            <a:spLocks/>
          </p:cNvSpPr>
          <p:nvPr/>
        </p:nvSpPr>
        <p:spPr>
          <a:xfrm>
            <a:off x="1271673" y="41539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 smtClean="0">
              <a:solidFill>
                <a:srgbClr val="2D3453"/>
              </a:solidFill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514813" y="299295"/>
            <a:ext cx="7683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>
                <a:solidFill>
                  <a:srgbClr val="2D3453"/>
                </a:solidFill>
              </a:rPr>
              <a:t>WhatsApp Coach</a:t>
            </a:r>
            <a:endParaRPr lang="nl-NL" sz="4400" b="1" dirty="0">
              <a:solidFill>
                <a:srgbClr val="2D3453"/>
              </a:solidFill>
            </a:endParaRPr>
          </a:p>
        </p:txBody>
      </p:sp>
      <p:sp>
        <p:nvSpPr>
          <p:cNvPr id="10" name="Stroomdiagram: Handmatige invoer 7"/>
          <p:cNvSpPr/>
          <p:nvPr/>
        </p:nvSpPr>
        <p:spPr>
          <a:xfrm>
            <a:off x="-1219" y="5363591"/>
            <a:ext cx="12193219" cy="149440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6 w 10000"/>
              <a:gd name="connsiteY0" fmla="*/ 63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6 w 10000"/>
              <a:gd name="connsiteY4" fmla="*/ 6344 h 10000"/>
              <a:gd name="connsiteX0" fmla="*/ 1 w 10005"/>
              <a:gd name="connsiteY0" fmla="*/ 6208 h 10000"/>
              <a:gd name="connsiteX1" fmla="*/ 10005 w 10005"/>
              <a:gd name="connsiteY1" fmla="*/ 0 h 10000"/>
              <a:gd name="connsiteX2" fmla="*/ 10005 w 10005"/>
              <a:gd name="connsiteY2" fmla="*/ 10000 h 10000"/>
              <a:gd name="connsiteX3" fmla="*/ 5 w 10005"/>
              <a:gd name="connsiteY3" fmla="*/ 10000 h 10000"/>
              <a:gd name="connsiteX4" fmla="*/ 1 w 10005"/>
              <a:gd name="connsiteY4" fmla="*/ 6208 h 10000"/>
              <a:gd name="connsiteX0" fmla="*/ 2 w 10002"/>
              <a:gd name="connsiteY0" fmla="*/ 624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242 h 10000"/>
              <a:gd name="connsiteX0" fmla="*/ 2 w 10002"/>
              <a:gd name="connsiteY0" fmla="*/ 648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480 h 10000"/>
              <a:gd name="connsiteX0" fmla="*/ 4 w 10000"/>
              <a:gd name="connsiteY0" fmla="*/ 661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 w 10000"/>
              <a:gd name="connsiteY4" fmla="*/ 6616 h 10000"/>
              <a:gd name="connsiteX0" fmla="*/ 1 w 10001"/>
              <a:gd name="connsiteY0" fmla="*/ 6412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64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1" y="6412"/>
                </a:moveTo>
                <a:lnTo>
                  <a:pt x="10001" y="0"/>
                </a:lnTo>
                <a:lnTo>
                  <a:pt x="10001" y="10000"/>
                </a:lnTo>
                <a:lnTo>
                  <a:pt x="1" y="10000"/>
                </a:lnTo>
                <a:cubicBezTo>
                  <a:pt x="6" y="8781"/>
                  <a:pt x="-4" y="7631"/>
                  <a:pt x="1" y="6412"/>
                </a:cubicBezTo>
                <a:close/>
              </a:path>
            </a:pathLst>
          </a:custGeom>
          <a:solidFill>
            <a:srgbClr val="EE7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4813" y="1334306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buBlip>
                <a:blip r:embed="rId5"/>
              </a:buBlip>
            </a:pPr>
            <a:r>
              <a:rPr lang="nl-NL" sz="3200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Leefstijl coaching via de app</a:t>
            </a:r>
          </a:p>
          <a:p>
            <a:pPr>
              <a:lnSpc>
                <a:spcPct val="100000"/>
              </a:lnSpc>
              <a:buBlip>
                <a:blip r:embed="rId5"/>
              </a:buBlip>
            </a:pPr>
            <a:endParaRPr lang="nl-NL" sz="3200" dirty="0">
              <a:solidFill>
                <a:srgbClr val="2D3453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buBlip>
                <a:blip r:embed="rId5"/>
              </a:buBlip>
            </a:pPr>
            <a:r>
              <a:rPr lang="nl-NL" sz="3200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Persoonlijk</a:t>
            </a:r>
          </a:p>
          <a:p>
            <a:pPr>
              <a:lnSpc>
                <a:spcPct val="100000"/>
              </a:lnSpc>
              <a:buBlip>
                <a:blip r:embed="rId5"/>
              </a:buBlip>
            </a:pPr>
            <a:r>
              <a:rPr lang="nl-NL" sz="3200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Praktisch</a:t>
            </a:r>
          </a:p>
          <a:p>
            <a:pPr>
              <a:lnSpc>
                <a:spcPct val="100000"/>
              </a:lnSpc>
              <a:buBlip>
                <a:blip r:embed="rId5"/>
              </a:buBlip>
            </a:pPr>
            <a:r>
              <a:rPr lang="nl-NL" sz="3200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Simpel</a:t>
            </a:r>
          </a:p>
          <a:p>
            <a:pPr>
              <a:lnSpc>
                <a:spcPct val="100000"/>
              </a:lnSpc>
              <a:buBlip>
                <a:blip r:embed="rId5"/>
              </a:buBlip>
            </a:pPr>
            <a:endParaRPr lang="nl-NL" sz="3200" dirty="0" smtClean="0">
              <a:solidFill>
                <a:srgbClr val="2D3453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buBlip>
                <a:blip r:embed="rId5"/>
              </a:buBlip>
            </a:pPr>
            <a:endParaRPr lang="nl-NL" sz="3200" dirty="0">
              <a:solidFill>
                <a:srgbClr val="2D3453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buBlip>
                <a:blip r:embed="rId5"/>
              </a:buBlip>
            </a:pPr>
            <a:endParaRPr lang="nl-NL" sz="3200" dirty="0" smtClean="0">
              <a:solidFill>
                <a:srgbClr val="2D345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396" y="1759817"/>
            <a:ext cx="3952093" cy="395209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784" y="2600471"/>
            <a:ext cx="1277316" cy="2270783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9971313" y="-1342"/>
            <a:ext cx="2220686" cy="6307905"/>
          </a:xfrm>
          <a:prstGeom prst="rect">
            <a:avLst/>
          </a:prstGeom>
          <a:solidFill>
            <a:srgbClr val="EE7A00">
              <a:alpha val="50000"/>
            </a:srgbClr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66959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49" y="187944"/>
            <a:ext cx="3068256" cy="748433"/>
          </a:xfrm>
          <a:prstGeom prst="rect">
            <a:avLst/>
          </a:prstGeom>
        </p:spPr>
      </p:pic>
      <p:sp>
        <p:nvSpPr>
          <p:cNvPr id="16" name="Tijdelijke aanduiding voor inhoud 2"/>
          <p:cNvSpPr txBox="1">
            <a:spLocks/>
          </p:cNvSpPr>
          <p:nvPr/>
        </p:nvSpPr>
        <p:spPr>
          <a:xfrm>
            <a:off x="1271673" y="41539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 smtClean="0">
              <a:solidFill>
                <a:srgbClr val="2D3453"/>
              </a:solidFill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514813" y="299295"/>
            <a:ext cx="7683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>
                <a:solidFill>
                  <a:srgbClr val="2D3453"/>
                </a:solidFill>
              </a:rPr>
              <a:t>Wat hebben we gedaan?</a:t>
            </a:r>
            <a:endParaRPr lang="nl-NL" sz="4400" b="1" dirty="0">
              <a:solidFill>
                <a:srgbClr val="2D3453"/>
              </a:solidFill>
            </a:endParaRPr>
          </a:p>
        </p:txBody>
      </p:sp>
      <p:sp>
        <p:nvSpPr>
          <p:cNvPr id="10" name="Stroomdiagram: Handmatige invoer 7"/>
          <p:cNvSpPr/>
          <p:nvPr/>
        </p:nvSpPr>
        <p:spPr>
          <a:xfrm>
            <a:off x="-1219" y="5363591"/>
            <a:ext cx="12193219" cy="149440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6 w 10000"/>
              <a:gd name="connsiteY0" fmla="*/ 63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6 w 10000"/>
              <a:gd name="connsiteY4" fmla="*/ 6344 h 10000"/>
              <a:gd name="connsiteX0" fmla="*/ 1 w 10005"/>
              <a:gd name="connsiteY0" fmla="*/ 6208 h 10000"/>
              <a:gd name="connsiteX1" fmla="*/ 10005 w 10005"/>
              <a:gd name="connsiteY1" fmla="*/ 0 h 10000"/>
              <a:gd name="connsiteX2" fmla="*/ 10005 w 10005"/>
              <a:gd name="connsiteY2" fmla="*/ 10000 h 10000"/>
              <a:gd name="connsiteX3" fmla="*/ 5 w 10005"/>
              <a:gd name="connsiteY3" fmla="*/ 10000 h 10000"/>
              <a:gd name="connsiteX4" fmla="*/ 1 w 10005"/>
              <a:gd name="connsiteY4" fmla="*/ 6208 h 10000"/>
              <a:gd name="connsiteX0" fmla="*/ 2 w 10002"/>
              <a:gd name="connsiteY0" fmla="*/ 624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242 h 10000"/>
              <a:gd name="connsiteX0" fmla="*/ 2 w 10002"/>
              <a:gd name="connsiteY0" fmla="*/ 648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480 h 10000"/>
              <a:gd name="connsiteX0" fmla="*/ 4 w 10000"/>
              <a:gd name="connsiteY0" fmla="*/ 661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 w 10000"/>
              <a:gd name="connsiteY4" fmla="*/ 6616 h 10000"/>
              <a:gd name="connsiteX0" fmla="*/ 1 w 10001"/>
              <a:gd name="connsiteY0" fmla="*/ 6412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64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1" y="6412"/>
                </a:moveTo>
                <a:lnTo>
                  <a:pt x="10001" y="0"/>
                </a:lnTo>
                <a:lnTo>
                  <a:pt x="10001" y="10000"/>
                </a:lnTo>
                <a:lnTo>
                  <a:pt x="1" y="10000"/>
                </a:lnTo>
                <a:cubicBezTo>
                  <a:pt x="6" y="8781"/>
                  <a:pt x="-4" y="7631"/>
                  <a:pt x="1" y="6412"/>
                </a:cubicBezTo>
                <a:close/>
              </a:path>
            </a:pathLst>
          </a:custGeom>
          <a:solidFill>
            <a:srgbClr val="EE7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4813" y="1334306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nl-NL" sz="3200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3 maanden lang coaching via WhatsApp</a:t>
            </a:r>
          </a:p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nl-NL" sz="3200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Persoonlijke tips van leefstijl coaches</a:t>
            </a:r>
          </a:p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nl-NL" sz="3200" smtClean="0">
                <a:solidFill>
                  <a:srgbClr val="2D3453"/>
                </a:solidFill>
                <a:latin typeface="Century Gothic" panose="020B0502020202020204" pitchFamily="34" charset="0"/>
              </a:rPr>
              <a:t>Workshops</a:t>
            </a:r>
            <a:endParaRPr lang="nl-NL" sz="3200" dirty="0" smtClean="0">
              <a:solidFill>
                <a:srgbClr val="2D3453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nl-NL" sz="3200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50 deelnemers</a:t>
            </a:r>
          </a:p>
          <a:p>
            <a:pPr>
              <a:lnSpc>
                <a:spcPct val="100000"/>
              </a:lnSpc>
              <a:buBlip>
                <a:blip r:embed="rId4"/>
              </a:buBlip>
            </a:pPr>
            <a:endParaRPr lang="nl-NL" sz="3200" dirty="0" smtClean="0">
              <a:solidFill>
                <a:srgbClr val="2D3453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buBlip>
                <a:blip r:embed="rId4"/>
              </a:buBlip>
            </a:pPr>
            <a:endParaRPr lang="nl-NL" sz="3200" dirty="0">
              <a:solidFill>
                <a:srgbClr val="2D3453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buBlip>
                <a:blip r:embed="rId4"/>
              </a:buBlip>
            </a:pPr>
            <a:endParaRPr lang="nl-NL" sz="3200" dirty="0" smtClean="0">
              <a:solidFill>
                <a:srgbClr val="2D345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03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49" y="187944"/>
            <a:ext cx="3068256" cy="748433"/>
          </a:xfrm>
          <a:prstGeom prst="rect">
            <a:avLst/>
          </a:prstGeom>
        </p:spPr>
      </p:pic>
      <p:sp>
        <p:nvSpPr>
          <p:cNvPr id="16" name="Tijdelijke aanduiding voor inhoud 2"/>
          <p:cNvSpPr txBox="1">
            <a:spLocks/>
          </p:cNvSpPr>
          <p:nvPr/>
        </p:nvSpPr>
        <p:spPr>
          <a:xfrm>
            <a:off x="1271673" y="41539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 smtClean="0">
              <a:solidFill>
                <a:srgbClr val="2D3453"/>
              </a:solidFill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514813" y="299295"/>
            <a:ext cx="7683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>
                <a:solidFill>
                  <a:srgbClr val="2D3453"/>
                </a:solidFill>
              </a:rPr>
              <a:t>Resultaten</a:t>
            </a:r>
            <a:endParaRPr lang="nl-NL" sz="4400" b="1" dirty="0">
              <a:solidFill>
                <a:srgbClr val="2D3453"/>
              </a:solidFill>
            </a:endParaRPr>
          </a:p>
        </p:txBody>
      </p:sp>
      <p:sp>
        <p:nvSpPr>
          <p:cNvPr id="10" name="Stroomdiagram: Handmatige invoer 7"/>
          <p:cNvSpPr/>
          <p:nvPr/>
        </p:nvSpPr>
        <p:spPr>
          <a:xfrm>
            <a:off x="-1219" y="5363591"/>
            <a:ext cx="12193219" cy="149440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6 w 10000"/>
              <a:gd name="connsiteY0" fmla="*/ 63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6 w 10000"/>
              <a:gd name="connsiteY4" fmla="*/ 6344 h 10000"/>
              <a:gd name="connsiteX0" fmla="*/ 1 w 10005"/>
              <a:gd name="connsiteY0" fmla="*/ 6208 h 10000"/>
              <a:gd name="connsiteX1" fmla="*/ 10005 w 10005"/>
              <a:gd name="connsiteY1" fmla="*/ 0 h 10000"/>
              <a:gd name="connsiteX2" fmla="*/ 10005 w 10005"/>
              <a:gd name="connsiteY2" fmla="*/ 10000 h 10000"/>
              <a:gd name="connsiteX3" fmla="*/ 5 w 10005"/>
              <a:gd name="connsiteY3" fmla="*/ 10000 h 10000"/>
              <a:gd name="connsiteX4" fmla="*/ 1 w 10005"/>
              <a:gd name="connsiteY4" fmla="*/ 6208 h 10000"/>
              <a:gd name="connsiteX0" fmla="*/ 2 w 10002"/>
              <a:gd name="connsiteY0" fmla="*/ 624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242 h 10000"/>
              <a:gd name="connsiteX0" fmla="*/ 2 w 10002"/>
              <a:gd name="connsiteY0" fmla="*/ 648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480 h 10000"/>
              <a:gd name="connsiteX0" fmla="*/ 4 w 10000"/>
              <a:gd name="connsiteY0" fmla="*/ 661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 w 10000"/>
              <a:gd name="connsiteY4" fmla="*/ 6616 h 10000"/>
              <a:gd name="connsiteX0" fmla="*/ 1 w 10001"/>
              <a:gd name="connsiteY0" fmla="*/ 6412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64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1" y="6412"/>
                </a:moveTo>
                <a:lnTo>
                  <a:pt x="10001" y="0"/>
                </a:lnTo>
                <a:lnTo>
                  <a:pt x="10001" y="10000"/>
                </a:lnTo>
                <a:lnTo>
                  <a:pt x="1" y="10000"/>
                </a:lnTo>
                <a:cubicBezTo>
                  <a:pt x="6" y="8781"/>
                  <a:pt x="-4" y="7631"/>
                  <a:pt x="1" y="6412"/>
                </a:cubicBezTo>
                <a:close/>
              </a:path>
            </a:pathLst>
          </a:custGeom>
          <a:solidFill>
            <a:srgbClr val="EE7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71878" y="1068736"/>
            <a:ext cx="4753223" cy="20776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nl-NL" sz="3200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63% heeft persoonlijk doel behaald</a:t>
            </a:r>
          </a:p>
          <a:p>
            <a:pPr marL="0" indent="0">
              <a:lnSpc>
                <a:spcPct val="100000"/>
              </a:lnSpc>
              <a:buNone/>
            </a:pPr>
            <a:endParaRPr lang="nl-NL" sz="3200" dirty="0">
              <a:solidFill>
                <a:srgbClr val="2D3453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buBlip>
                <a:blip r:embed="rId4"/>
              </a:buBlip>
            </a:pPr>
            <a:endParaRPr lang="nl-NL" sz="3200" dirty="0" smtClean="0">
              <a:solidFill>
                <a:srgbClr val="2D3453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708803" y="1084876"/>
            <a:ext cx="5265495" cy="2077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Arial" panose="020B0604020202020204" pitchFamily="34" charset="0"/>
              <a:buBlip>
                <a:blip r:embed="rId4"/>
              </a:buBlip>
            </a:pPr>
            <a:r>
              <a:rPr lang="nl-NL" sz="3200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73% geeft aan gezonder te eten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Blip>
                <a:blip r:embed="rId4"/>
              </a:buBlip>
            </a:pPr>
            <a:endParaRPr lang="nl-NL" sz="3200" dirty="0" smtClean="0">
              <a:solidFill>
                <a:srgbClr val="2D3453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Blip>
                <a:blip r:embed="rId4"/>
              </a:buBlip>
            </a:pPr>
            <a:endParaRPr lang="nl-NL" sz="3200" dirty="0" smtClean="0">
              <a:solidFill>
                <a:srgbClr val="2D345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6718" y="2278377"/>
            <a:ext cx="5361905" cy="3000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223" y="2278377"/>
            <a:ext cx="5349915" cy="355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935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49" y="187944"/>
            <a:ext cx="3068256" cy="748433"/>
          </a:xfrm>
          <a:prstGeom prst="rect">
            <a:avLst/>
          </a:prstGeom>
        </p:spPr>
      </p:pic>
      <p:sp>
        <p:nvSpPr>
          <p:cNvPr id="16" name="Tijdelijke aanduiding voor inhoud 2"/>
          <p:cNvSpPr txBox="1">
            <a:spLocks/>
          </p:cNvSpPr>
          <p:nvPr/>
        </p:nvSpPr>
        <p:spPr>
          <a:xfrm>
            <a:off x="1271673" y="41539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 smtClean="0">
              <a:solidFill>
                <a:srgbClr val="2D3453"/>
              </a:solidFill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514813" y="299295"/>
            <a:ext cx="7683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>
                <a:solidFill>
                  <a:srgbClr val="2D3453"/>
                </a:solidFill>
              </a:rPr>
              <a:t>Resultaten vervolg</a:t>
            </a:r>
            <a:endParaRPr lang="nl-NL" sz="4400" b="1" dirty="0">
              <a:solidFill>
                <a:srgbClr val="2D3453"/>
              </a:solidFill>
            </a:endParaRPr>
          </a:p>
        </p:txBody>
      </p:sp>
      <p:sp>
        <p:nvSpPr>
          <p:cNvPr id="10" name="Stroomdiagram: Handmatige invoer 7"/>
          <p:cNvSpPr/>
          <p:nvPr/>
        </p:nvSpPr>
        <p:spPr>
          <a:xfrm>
            <a:off x="-1219" y="5363591"/>
            <a:ext cx="12193219" cy="149440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6 w 10000"/>
              <a:gd name="connsiteY0" fmla="*/ 63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6 w 10000"/>
              <a:gd name="connsiteY4" fmla="*/ 6344 h 10000"/>
              <a:gd name="connsiteX0" fmla="*/ 1 w 10005"/>
              <a:gd name="connsiteY0" fmla="*/ 6208 h 10000"/>
              <a:gd name="connsiteX1" fmla="*/ 10005 w 10005"/>
              <a:gd name="connsiteY1" fmla="*/ 0 h 10000"/>
              <a:gd name="connsiteX2" fmla="*/ 10005 w 10005"/>
              <a:gd name="connsiteY2" fmla="*/ 10000 h 10000"/>
              <a:gd name="connsiteX3" fmla="*/ 5 w 10005"/>
              <a:gd name="connsiteY3" fmla="*/ 10000 h 10000"/>
              <a:gd name="connsiteX4" fmla="*/ 1 w 10005"/>
              <a:gd name="connsiteY4" fmla="*/ 6208 h 10000"/>
              <a:gd name="connsiteX0" fmla="*/ 2 w 10002"/>
              <a:gd name="connsiteY0" fmla="*/ 624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242 h 10000"/>
              <a:gd name="connsiteX0" fmla="*/ 2 w 10002"/>
              <a:gd name="connsiteY0" fmla="*/ 648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6480 h 10000"/>
              <a:gd name="connsiteX0" fmla="*/ 4 w 10000"/>
              <a:gd name="connsiteY0" fmla="*/ 661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 w 10000"/>
              <a:gd name="connsiteY4" fmla="*/ 6616 h 10000"/>
              <a:gd name="connsiteX0" fmla="*/ 1 w 10001"/>
              <a:gd name="connsiteY0" fmla="*/ 6412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64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1" y="6412"/>
                </a:moveTo>
                <a:lnTo>
                  <a:pt x="10001" y="0"/>
                </a:lnTo>
                <a:lnTo>
                  <a:pt x="10001" y="10000"/>
                </a:lnTo>
                <a:lnTo>
                  <a:pt x="1" y="10000"/>
                </a:lnTo>
                <a:cubicBezTo>
                  <a:pt x="6" y="8781"/>
                  <a:pt x="-4" y="7631"/>
                  <a:pt x="1" y="6412"/>
                </a:cubicBezTo>
                <a:close/>
              </a:path>
            </a:pathLst>
          </a:custGeom>
          <a:solidFill>
            <a:srgbClr val="EE7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4813" y="1334306"/>
            <a:ext cx="6786739" cy="1742362"/>
          </a:xfrm>
        </p:spPr>
        <p:txBody>
          <a:bodyPr/>
          <a:lstStyle/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nl-NL" sz="3200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64</a:t>
            </a:r>
            <a:r>
              <a:rPr lang="nl-NL" sz="3200" dirty="0">
                <a:solidFill>
                  <a:srgbClr val="2D3453"/>
                </a:solidFill>
                <a:latin typeface="Century Gothic" panose="020B0502020202020204" pitchFamily="34" charset="0"/>
              </a:rPr>
              <a:t>% Houd het voedingspatroon nog steeds </a:t>
            </a:r>
            <a:r>
              <a:rPr lang="nl-NL" sz="3200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vol</a:t>
            </a:r>
          </a:p>
          <a:p>
            <a:pPr>
              <a:lnSpc>
                <a:spcPct val="100000"/>
              </a:lnSpc>
              <a:buBlip>
                <a:blip r:embed="rId4"/>
              </a:buBlip>
            </a:pPr>
            <a:endParaRPr lang="nl-NL" sz="3200" dirty="0" smtClean="0">
              <a:solidFill>
                <a:srgbClr val="2D3453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buBlip>
                <a:blip r:embed="rId4"/>
              </a:buBlip>
            </a:pPr>
            <a:endParaRPr lang="nl-NL" sz="3200" dirty="0" smtClean="0">
              <a:solidFill>
                <a:srgbClr val="2D3453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buBlip>
                <a:blip r:embed="rId4"/>
              </a:buBlip>
            </a:pPr>
            <a:endParaRPr lang="nl-NL" sz="3200" dirty="0" smtClean="0">
              <a:solidFill>
                <a:srgbClr val="2D3453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buBlip>
                <a:blip r:embed="rId4"/>
              </a:buBlip>
            </a:pPr>
            <a:endParaRPr lang="nl-NL" sz="3200" dirty="0">
              <a:solidFill>
                <a:srgbClr val="2D3453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buBlip>
                <a:blip r:embed="rId4"/>
              </a:buBlip>
            </a:pPr>
            <a:endParaRPr lang="nl-NL" sz="3200" dirty="0" smtClean="0">
              <a:solidFill>
                <a:srgbClr val="2D345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222" y="2568285"/>
            <a:ext cx="4625166" cy="330369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720542" y="2584290"/>
            <a:ext cx="47572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nl-NL" sz="3200" dirty="0">
                <a:solidFill>
                  <a:srgbClr val="2D3453"/>
                </a:solidFill>
                <a:latin typeface="Century Gothic" panose="020B0502020202020204" pitchFamily="34" charset="0"/>
              </a:rPr>
              <a:t>Gemiddeld 2,5 kilo </a:t>
            </a:r>
            <a:r>
              <a:rPr lang="nl-NL" sz="3200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afgevallen</a:t>
            </a:r>
          </a:p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nl-NL" sz="3200" dirty="0" smtClean="0">
                <a:solidFill>
                  <a:srgbClr val="2D3453"/>
                </a:solidFill>
                <a:latin typeface="Century Gothic" panose="020B0502020202020204" pitchFamily="34" charset="0"/>
              </a:rPr>
              <a:t>Tot wel 10 kg kwijt</a:t>
            </a:r>
            <a:endParaRPr lang="nl-NL" sz="3200" dirty="0">
              <a:solidFill>
                <a:srgbClr val="2D345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04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5463</TotalTime>
  <Words>342</Words>
  <Application>Microsoft Office PowerPoint</Application>
  <PresentationFormat>Aangepast</PresentationFormat>
  <Paragraphs>98</Paragraphs>
  <Slides>20</Slides>
  <Notes>13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Carlo Glasbergen</dc:creator>
  <cp:lastModifiedBy>Jurjen</cp:lastModifiedBy>
  <cp:revision>119</cp:revision>
  <dcterms:created xsi:type="dcterms:W3CDTF">2016-07-01T12:28:12Z</dcterms:created>
  <dcterms:modified xsi:type="dcterms:W3CDTF">2016-11-07T09:20:44Z</dcterms:modified>
</cp:coreProperties>
</file>